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9"/>
  </p:handoutMasterIdLst>
  <p:sldIdLst>
    <p:sldId id="256" r:id="rId2"/>
    <p:sldId id="282" r:id="rId3"/>
    <p:sldId id="283" r:id="rId4"/>
    <p:sldId id="284" r:id="rId5"/>
    <p:sldId id="285" r:id="rId6"/>
    <p:sldId id="286" r:id="rId7"/>
    <p:sldId id="290" r:id="rId8"/>
    <p:sldId id="287" r:id="rId9"/>
    <p:sldId id="288" r:id="rId10"/>
    <p:sldId id="289" r:id="rId11"/>
    <p:sldId id="258" r:id="rId12"/>
    <p:sldId id="263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2" r:id="rId25"/>
    <p:sldId id="303" r:id="rId26"/>
    <p:sldId id="304" r:id="rId27"/>
    <p:sldId id="305" r:id="rId28"/>
  </p:sldIdLst>
  <p:sldSz cx="9144000" cy="6858000" type="screen4x3"/>
  <p:notesSz cx="9144000" cy="6858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14425D"/>
    <a:srgbClr val="FF0066"/>
    <a:srgbClr val="000066"/>
    <a:srgbClr val="336600"/>
    <a:srgbClr val="660033"/>
    <a:srgbClr val="CC0000"/>
    <a:srgbClr val="A5002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021" autoAdjust="0"/>
    <p:restoredTop sz="94660"/>
  </p:normalViewPr>
  <p:slideViewPr>
    <p:cSldViewPr>
      <p:cViewPr>
        <p:scale>
          <a:sx n="80" d="100"/>
          <a:sy n="80" d="100"/>
        </p:scale>
        <p:origin x="-11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e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1.wmf"/><Relationship Id="rId1" Type="http://schemas.openxmlformats.org/officeDocument/2006/relationships/image" Target="../media/image2.emf"/><Relationship Id="rId4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3CA142F-4290-407F-8DC8-21DC061AAAFA}" type="datetimeFigureOut">
              <a:rPr lang="ru-RU"/>
              <a:pPr/>
              <a:t>14.05.2022</a:t>
            </a:fld>
            <a:endParaRPr lang="ru-RU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0DA871A-261E-4C38-AD16-87D20D0817A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CF061-8BD2-4CF7-836D-C419FE62BFA0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E8512-86C8-4AD7-8882-DCE47029BD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D9497-00FE-472A-A065-797535294A99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C590B-8A64-43BE-98A6-F36B2AE660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7FEDA-BC86-4B5D-A2ED-2C22A37D9F0B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30543-B0E5-40FB-9DC2-F8F7F2956B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23ECC-2925-42B9-84DF-F4BD7DC07B81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E87C6-0903-4B98-BAA4-B69D17750B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149DE-1049-4A97-8309-0ED59940B602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7E9C6-DE11-4322-B63C-25CCF74966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2A997-995E-41AA-BB80-58FC2F197C52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73645-3599-43ED-A59B-5D809E2280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068C6-659B-4ADD-B455-CE8B632E9AFF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53C96-33FC-4257-9E73-C8F6516875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7EA63-DCC8-475D-9482-42876828AE84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5B7C4-E79F-4FFA-948C-EAFBF3EBAC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B1A6A-24B2-4E6D-AFE7-8CC8D35F19DF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3C6C8-A485-46D7-9269-DB33DEE094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F0598-A5C9-4AFB-AC70-412A3D6B4658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8EC03-0406-4A2B-8E0D-CAF0621976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8A27A-B78B-455D-89C3-5F17C1686104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71ECE-C032-44B2-A8BB-176D3F9552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8393B-1A34-4EC5-A60A-53969018EE1E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119C0-13C1-43B0-B545-C57FF3031E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3122E-5E59-4CC6-91CB-0A473A9F8876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B807F-7340-490F-BCC6-40684E2115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292652D-6841-4CFF-9B57-B730ECC7F2CF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95731E2-B2DC-4067-9A60-11C15B9FE7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  <p:sldLayoutId id="214748364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8.bin"/><Relationship Id="rId9" Type="http://schemas.openxmlformats.org/officeDocument/2006/relationships/oleObject" Target="../embeddings/oleObject1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8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20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7.bin"/><Relationship Id="rId5" Type="http://schemas.openxmlformats.org/officeDocument/2006/relationships/oleObject" Target="../embeddings/oleObject26.bin"/><Relationship Id="rId4" Type="http://schemas.openxmlformats.org/officeDocument/2006/relationships/oleObject" Target="../embeddings/oleObject25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oleObject" Target="../embeddings/oleObject31.bin"/><Relationship Id="rId4" Type="http://schemas.openxmlformats.org/officeDocument/2006/relationships/oleObject" Target="../embeddings/oleObject30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oleObject" Target="../embeddings/oleObject34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38.bin"/><Relationship Id="rId5" Type="http://schemas.openxmlformats.org/officeDocument/2006/relationships/oleObject" Target="../embeddings/oleObject37.bin"/><Relationship Id="rId4" Type="http://schemas.openxmlformats.org/officeDocument/2006/relationships/oleObject" Target="../embeddings/oleObject36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oleObject" Target="../embeddings/oleObject42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450" y="27856"/>
            <a:ext cx="8784976" cy="288032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КУРС ЛЕКЦИЙ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3600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700" b="1" dirty="0">
                <a:solidFill>
                  <a:schemeClr val="accent4">
                    <a:lumMod val="75000"/>
                  </a:schemeClr>
                </a:solidFill>
              </a:rPr>
              <a:t>по учебной дисциплине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«</a:t>
            </a:r>
            <a:r>
              <a:rPr lang="ru-RU" dirty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Переходные процессы </a:t>
            </a: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в</a:t>
            </a:r>
            <a:b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</a:b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 электроэнергетических</a:t>
            </a:r>
            <a:b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</a:b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системах»</a:t>
            </a:r>
            <a:endParaRPr lang="ru-RU" dirty="0">
              <a:ln>
                <a:solidFill>
                  <a:schemeClr val="accent1">
                    <a:alpha val="75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388" y="4797425"/>
            <a:ext cx="8785225" cy="1871663"/>
          </a:xfrm>
        </p:spPr>
        <p:txBody>
          <a:bodyPr>
            <a:normAutofit/>
          </a:bodyPr>
          <a:lstStyle/>
          <a:p>
            <a:pPr marL="1371600" lvl="2" indent="-457200" algn="l">
              <a:lnSpc>
                <a:spcPct val="80000"/>
              </a:lnSpc>
              <a:defRPr/>
            </a:pPr>
            <a:r>
              <a:rPr lang="ru-RU" sz="2000" b="1" smtClean="0">
                <a:solidFill>
                  <a:schemeClr val="tx1"/>
                </a:solidFill>
              </a:rPr>
              <a:t>Учебные вопросы лекции:</a:t>
            </a:r>
            <a:endParaRPr lang="ru-RU" sz="2000" smtClean="0">
              <a:solidFill>
                <a:schemeClr val="tx1"/>
              </a:solidFill>
            </a:endParaRPr>
          </a:p>
          <a:p>
            <a:pPr algn="l">
              <a:lnSpc>
                <a:spcPct val="80000"/>
              </a:lnSpc>
              <a:defRPr/>
            </a:pPr>
            <a:r>
              <a:rPr lang="ru-RU" sz="22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ru-RU" sz="23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 Общие понятия и определения. </a:t>
            </a:r>
          </a:p>
          <a:p>
            <a:pPr algn="l">
              <a:lnSpc>
                <a:spcPct val="80000"/>
              </a:lnSpc>
              <a:defRPr/>
            </a:pPr>
            <a:r>
              <a:rPr lang="ru-RU" sz="23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2. Сети с заземлёнными и незаземленными нейтрапями. </a:t>
            </a:r>
          </a:p>
          <a:p>
            <a:pPr algn="l">
              <a:lnSpc>
                <a:spcPct val="80000"/>
              </a:lnSpc>
              <a:defRPr/>
            </a:pPr>
            <a:r>
              <a:rPr lang="ru-RU" sz="23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Роль нейтрального провода </a:t>
            </a:r>
          </a:p>
          <a:p>
            <a:pPr algn="l">
              <a:lnSpc>
                <a:spcPct val="80000"/>
              </a:lnSpc>
              <a:defRPr/>
            </a:pPr>
            <a:r>
              <a:rPr lang="ru-RU" sz="23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3. Аварийные режимы в системе с изолированной нейтралью.</a:t>
            </a:r>
          </a:p>
        </p:txBody>
      </p:sp>
      <p:sp>
        <p:nvSpPr>
          <p:cNvPr id="58370" name="Rectangle 2"/>
          <p:cNvSpPr>
            <a:spLocks/>
          </p:cNvSpPr>
          <p:nvPr/>
        </p:nvSpPr>
        <p:spPr bwMode="auto">
          <a:xfrm>
            <a:off x="179388" y="2852738"/>
            <a:ext cx="878522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ru-RU" sz="2400" b="1" smtClean="0">
                <a:solidFill>
                  <a:srgbClr val="262626"/>
                </a:solidFill>
                <a:latin typeface="Calibri" pitchFamily="34" charset="0"/>
              </a:rPr>
              <a:t>Раздел </a:t>
            </a:r>
            <a:r>
              <a:rPr lang="en-US" sz="2400" b="1" smtClean="0">
                <a:solidFill>
                  <a:srgbClr val="262626"/>
                </a:solidFill>
                <a:latin typeface="Calibri" pitchFamily="34" charset="0"/>
              </a:rPr>
              <a:t>2</a:t>
            </a:r>
            <a:r>
              <a:rPr lang="ru-RU" sz="2400" b="1" dirty="0" smtClean="0">
                <a:solidFill>
                  <a:srgbClr val="262626"/>
                </a:solidFill>
                <a:latin typeface="Calibri" pitchFamily="34" charset="0"/>
              </a:rPr>
              <a:t>  </a:t>
            </a:r>
            <a:r>
              <a:rPr lang="ru-RU" sz="24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ПЕРЕХОДНЫЕ ПРОЦЕССЫ ПРИ НЕСИММЕТРИЧНЫХ </a:t>
            </a:r>
            <a:br>
              <a:rPr lang="ru-RU" sz="24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ru-RU" sz="24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        КОРОТКИХ ЗАМЫКАНИЯХ В ЭЛЕМЕНТАХ ЭЭС</a:t>
            </a:r>
          </a:p>
        </p:txBody>
      </p:sp>
      <p:sp>
        <p:nvSpPr>
          <p:cNvPr id="4" name="Rectangle 2"/>
          <p:cNvSpPr>
            <a:spLocks/>
          </p:cNvSpPr>
          <p:nvPr/>
        </p:nvSpPr>
        <p:spPr bwMode="auto">
          <a:xfrm>
            <a:off x="179388" y="3716338"/>
            <a:ext cx="87852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 dirty="0">
                <a:solidFill>
                  <a:srgbClr val="262626"/>
                </a:solidFill>
                <a:latin typeface="Calibri" pitchFamily="34" charset="0"/>
              </a:rPr>
              <a:t>ЛЕКЦИЯ </a:t>
            </a:r>
            <a:r>
              <a:rPr lang="ru-RU" sz="2400" b="1">
                <a:solidFill>
                  <a:srgbClr val="262626"/>
                </a:solidFill>
                <a:latin typeface="Calibri" pitchFamily="34" charset="0"/>
              </a:rPr>
              <a:t>№ </a:t>
            </a:r>
            <a:r>
              <a:rPr lang="ru-RU" sz="2400" b="1" smtClean="0">
                <a:solidFill>
                  <a:srgbClr val="262626"/>
                </a:solidFill>
                <a:latin typeface="Calibri" pitchFamily="34" charset="0"/>
              </a:rPr>
              <a:t>4 </a:t>
            </a:r>
            <a:r>
              <a:rPr lang="ru-RU" sz="2400" b="1" dirty="0">
                <a:solidFill>
                  <a:srgbClr val="0000CC"/>
                </a:solidFill>
                <a:latin typeface="Calibri" pitchFamily="34" charset="0"/>
              </a:rPr>
              <a:t>НЕСИММЕТРИЧНЫЕ</a:t>
            </a:r>
            <a:r>
              <a:rPr lang="ru-RU" sz="2400" b="1" dirty="0">
                <a:solidFill>
                  <a:srgbClr val="000099"/>
                </a:solidFill>
                <a:latin typeface="Calibri" pitchFamily="34" charset="0"/>
              </a:rPr>
              <a:t> </a:t>
            </a:r>
            <a:r>
              <a:rPr lang="ru-RU" sz="24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АВАРИЙНЫЕ РЕЖИМЫ  В ПРОСТЕЙШЕЙ ТРЁХФАЗНОЙ ЭЛЕКТРИЧЕСКОЙ СИСТЕМЕ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179388" y="274638"/>
            <a:ext cx="8785225" cy="6394450"/>
          </a:xfrm>
        </p:spPr>
        <p:txBody>
          <a:bodyPr/>
          <a:lstStyle/>
          <a:p>
            <a:pPr>
              <a:defRPr/>
            </a:pPr>
            <a:r>
              <a:rPr lang="ru-RU" sz="32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Каждый способ заземления нейтрали имеет свои достоинства и недостатки, которые в сетях разных напряжений при разной суммарной протяженности сетей проявляются в той или иной степени. Поэтому универсального решения назвать нельзя. </a:t>
            </a:r>
            <a:r>
              <a:rPr lang="ru-RU" sz="32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/>
            </a:r>
            <a:br>
              <a:rPr lang="ru-RU" sz="32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ru-RU" sz="3200" b="1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 напряжениях (110 кВ и выше) целесообразно применять эффективное заземление нейтрали, а при средних напряжениях (до 35 кВ включительно) – резонансное заземление нейтрали или при малой суммарной протяженности сетей – оставлять нейтрали незаземленными.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1079500"/>
          </a:xfrm>
        </p:spPr>
        <p:txBody>
          <a:bodyPr anchor="t"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несимметричным </a:t>
            </a:r>
            <a:r>
              <a:rPr lang="ru-RU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неполнофазным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замыканиям относятся:</a:t>
            </a:r>
          </a:p>
        </p:txBody>
      </p:sp>
      <p:sp>
        <p:nvSpPr>
          <p:cNvPr id="4" name="Rectangle 2"/>
          <p:cNvSpPr txBox="1">
            <a:spLocks/>
          </p:cNvSpPr>
          <p:nvPr/>
        </p:nvSpPr>
        <p:spPr bwMode="auto">
          <a:xfrm>
            <a:off x="107950" y="1266825"/>
            <a:ext cx="8928100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>
              <a:defRPr/>
            </a:pPr>
            <a:endParaRPr lang="ru-RU" sz="32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eaLnBrk="1" hangingPunct="1">
              <a:defRPr/>
            </a:pP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двухфазные КЗ </a:t>
            </a:r>
          </a:p>
          <a:p>
            <a:pPr algn="l" eaLnBrk="1" hangingPunct="1">
              <a:defRPr/>
            </a:pP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eaLnBrk="1" hangingPunct="1">
              <a:defRPr/>
            </a:pPr>
            <a:endParaRPr lang="ru-RU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eaLnBrk="1" hangingPunct="1">
              <a:defRPr/>
            </a:pPr>
            <a:endParaRPr lang="ru-RU" sz="32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eaLnBrk="1" hangingPunct="1">
              <a:defRPr/>
            </a:pP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однофазные на землю КЗ </a:t>
            </a:r>
          </a:p>
          <a:p>
            <a:pPr algn="l" eaLnBrk="1" hangingPunct="1">
              <a:defRPr/>
            </a:pPr>
            <a:endParaRPr lang="ru-RU" sz="32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eaLnBrk="1" hangingPunct="1">
              <a:defRPr/>
            </a:pPr>
            <a:endParaRPr lang="ru-RU" sz="32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eaLnBrk="1" hangingPunct="1">
              <a:defRPr/>
            </a:pPr>
            <a:endParaRPr lang="ru-RU" sz="32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eaLnBrk="1" hangingPunct="1">
              <a:defRPr/>
            </a:pP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двухфазные </a:t>
            </a: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землю </a:t>
            </a: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КЗ</a:t>
            </a:r>
            <a:endParaRPr lang="ru-RU" sz="32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eaLnBrk="1" hangingPunct="1">
              <a:defRPr/>
            </a:pPr>
            <a:endParaRPr lang="ru-RU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505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425" y="1271588"/>
            <a:ext cx="2519363" cy="169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29275" y="3038475"/>
            <a:ext cx="2830513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4968875"/>
            <a:ext cx="2851150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107950" y="188913"/>
            <a:ext cx="8928100" cy="6470650"/>
          </a:xfrm>
        </p:spPr>
        <p:txBody>
          <a:bodyPr anchor="t"/>
          <a:lstStyle/>
          <a:p>
            <a:pPr algn="l">
              <a:defRPr/>
            </a:pP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3600" b="1" dirty="0" smtClean="0">
                <a:solidFill>
                  <a:srgbClr val="FF0000"/>
                </a:solidFill>
              </a:rPr>
              <a:t>При несимметричном режиме, наряду с токами прямой последовательности, наводятся токи обратной и нулевой последовательности как первой, так и высших гармоник, но обычно учитываются лишь основные гармоники токов и напряжений.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Это допущение позволяет для расчёта переходного процесса несимметричного КЗ использовать известный в электротехнике метод симметричных составляющих.</a:t>
            </a:r>
            <a:b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082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6083" name="Rectangle 1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6084" name="Rectangle 1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6085" name="Rectangle 1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6086" name="Rectangle 1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6087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/>
          </p:cNvSpPr>
          <p:nvPr/>
        </p:nvSpPr>
        <p:spPr bwMode="auto">
          <a:xfrm>
            <a:off x="395288" y="115888"/>
            <a:ext cx="8229600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Вопрос 2.</a:t>
            </a:r>
            <a:r>
              <a:rPr lang="ru-RU" sz="32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Сети с заземлёнными </a:t>
            </a:r>
            <a:br>
              <a:rPr lang="ru-RU" sz="28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8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 незаземленными нейтрапями. Роль нейтрального провода</a:t>
            </a:r>
            <a:r>
              <a:rPr lang="ru-RU" sz="2400">
                <a:latin typeface="Calibri" pitchFamily="34" charset="0"/>
              </a:rPr>
              <a:t> </a:t>
            </a:r>
          </a:p>
        </p:txBody>
      </p:sp>
      <p:sp>
        <p:nvSpPr>
          <p:cNvPr id="59401" name="Rectangle 2"/>
          <p:cNvSpPr>
            <a:spLocks/>
          </p:cNvSpPr>
          <p:nvPr/>
        </p:nvSpPr>
        <p:spPr bwMode="auto">
          <a:xfrm>
            <a:off x="179388" y="4724400"/>
            <a:ext cx="87852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rgbClr val="660033"/>
                </a:solidFill>
                <a:latin typeface="Calibri" pitchFamily="34" charset="0"/>
              </a:rPr>
              <a:t>Схема четырёхпроводной трёхфазной системы</a:t>
            </a:r>
            <a:r>
              <a:rPr lang="ru-RU" sz="2800">
                <a:solidFill>
                  <a:srgbClr val="660033"/>
                </a:solidFill>
              </a:rPr>
              <a:t> </a:t>
            </a:r>
            <a:endParaRPr lang="ru-RU" sz="2800" b="1">
              <a:solidFill>
                <a:srgbClr val="660033"/>
              </a:solidFill>
            </a:endParaRPr>
          </a:p>
        </p:txBody>
      </p:sp>
      <p:sp>
        <p:nvSpPr>
          <p:cNvPr id="59402" name="Rectangle 8"/>
          <p:cNvSpPr>
            <a:spLocks noChangeArrowheads="1"/>
          </p:cNvSpPr>
          <p:nvPr/>
        </p:nvSpPr>
        <p:spPr bwMode="auto">
          <a:xfrm>
            <a:off x="0" y="2533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9399" name="Object 7"/>
          <p:cNvGraphicFramePr>
            <a:graphicFrameLocks noChangeAspect="1"/>
          </p:cNvGraphicFramePr>
          <p:nvPr/>
        </p:nvGraphicFramePr>
        <p:xfrm>
          <a:off x="179388" y="1628775"/>
          <a:ext cx="8785225" cy="3036888"/>
        </p:xfrm>
        <a:graphic>
          <a:graphicData uri="http://schemas.openxmlformats.org/presentationml/2006/ole">
            <p:oleObj spid="_x0000_s59399" name="VISIO" r:id="rId3" imgW="5180040" imgH="1787760" progId="Visio.Drawing.11">
              <p:embed/>
            </p:oleObj>
          </a:graphicData>
        </a:graphic>
      </p:graphicFrame>
      <p:sp>
        <p:nvSpPr>
          <p:cNvPr id="59403" name="Rectangle 2"/>
          <p:cNvSpPr>
            <a:spLocks/>
          </p:cNvSpPr>
          <p:nvPr/>
        </p:nvSpPr>
        <p:spPr bwMode="auto">
          <a:xfrm>
            <a:off x="179388" y="5373688"/>
            <a:ext cx="85693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3000" b="1">
                <a:solidFill>
                  <a:srgbClr val="000099"/>
                </a:solidFill>
                <a:latin typeface="Calibri" pitchFamily="34" charset="0"/>
              </a:rPr>
              <a:t>Сопротивления линейных проводов и обмоток генератора учтены в сопротивлениях фазных нагрузок 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37" name="Rectangle 2"/>
          <p:cNvSpPr>
            <a:spLocks/>
          </p:cNvSpPr>
          <p:nvPr/>
        </p:nvSpPr>
        <p:spPr bwMode="auto">
          <a:xfrm>
            <a:off x="179388" y="188913"/>
            <a:ext cx="878522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rgbClr val="000099"/>
                </a:solidFill>
                <a:latin typeface="Calibri" pitchFamily="34" charset="0"/>
              </a:rPr>
              <a:t>По методу узлового напряжения, напряжение между нейтралью генератора и нейтралью нагрузки (смещение нейтрали) определяется выражением:</a:t>
            </a:r>
          </a:p>
        </p:txBody>
      </p:sp>
      <p:sp>
        <p:nvSpPr>
          <p:cNvPr id="60438" name="Rectangle 6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0421" name="Object 5"/>
          <p:cNvGraphicFramePr>
            <a:graphicFrameLocks noChangeAspect="1"/>
          </p:cNvGraphicFramePr>
          <p:nvPr/>
        </p:nvGraphicFramePr>
        <p:xfrm>
          <a:off x="971550" y="1628775"/>
          <a:ext cx="6986588" cy="1408113"/>
        </p:xfrm>
        <a:graphic>
          <a:graphicData uri="http://schemas.openxmlformats.org/presentationml/2006/ole">
            <p:oleObj spid="_x0000_s60421" name="Формула" r:id="rId3" imgW="2603500" imgH="520700" progId="Equation.3">
              <p:embed/>
            </p:oleObj>
          </a:graphicData>
        </a:graphic>
      </p:graphicFrame>
      <p:sp>
        <p:nvSpPr>
          <p:cNvPr id="60439" name="Rectangle 2"/>
          <p:cNvSpPr>
            <a:spLocks/>
          </p:cNvSpPr>
          <p:nvPr/>
        </p:nvSpPr>
        <p:spPr bwMode="auto">
          <a:xfrm>
            <a:off x="179388" y="3068638"/>
            <a:ext cx="8785225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rgbClr val="000099"/>
                </a:solidFill>
                <a:latin typeface="Calibri" pitchFamily="34" charset="0"/>
              </a:rPr>
              <a:t>Напряжения на отдельных фазах нагрузки и токи в линейных и нулевом проводнике(пренебрегая сопротивлениями обмоток генератора и линейных проводов) определяются как:</a:t>
            </a:r>
          </a:p>
        </p:txBody>
      </p:sp>
      <p:sp>
        <p:nvSpPr>
          <p:cNvPr id="60440" name="Rectangle 9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0424" name="Object 8"/>
          <p:cNvGraphicFramePr>
            <a:graphicFrameLocks noChangeAspect="1"/>
          </p:cNvGraphicFramePr>
          <p:nvPr/>
        </p:nvGraphicFramePr>
        <p:xfrm>
          <a:off x="539750" y="4652963"/>
          <a:ext cx="2663825" cy="696912"/>
        </p:xfrm>
        <a:graphic>
          <a:graphicData uri="http://schemas.openxmlformats.org/presentationml/2006/ole">
            <p:oleObj spid="_x0000_s60424" name="Формула" r:id="rId4" imgW="1015559" imgH="266584" progId="Equation.3">
              <p:embed/>
            </p:oleObj>
          </a:graphicData>
        </a:graphic>
      </p:graphicFrame>
      <p:sp>
        <p:nvSpPr>
          <p:cNvPr id="60441" name="Rectangle 11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0426" name="Object 10"/>
          <p:cNvGraphicFramePr>
            <a:graphicFrameLocks noChangeAspect="1"/>
          </p:cNvGraphicFramePr>
          <p:nvPr/>
        </p:nvGraphicFramePr>
        <p:xfrm>
          <a:off x="539750" y="5300663"/>
          <a:ext cx="2735263" cy="715962"/>
        </p:xfrm>
        <a:graphic>
          <a:graphicData uri="http://schemas.openxmlformats.org/presentationml/2006/ole">
            <p:oleObj spid="_x0000_s60426" name="Формула" r:id="rId5" imgW="1015559" imgH="266584" progId="Equation.3">
              <p:embed/>
            </p:oleObj>
          </a:graphicData>
        </a:graphic>
      </p:graphicFrame>
      <p:sp>
        <p:nvSpPr>
          <p:cNvPr id="60442" name="Rectangle 13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0428" name="Object 12"/>
          <p:cNvGraphicFramePr>
            <a:graphicFrameLocks noChangeAspect="1"/>
          </p:cNvGraphicFramePr>
          <p:nvPr/>
        </p:nvGraphicFramePr>
        <p:xfrm>
          <a:off x="468313" y="5949950"/>
          <a:ext cx="2808287" cy="735013"/>
        </p:xfrm>
        <a:graphic>
          <a:graphicData uri="http://schemas.openxmlformats.org/presentationml/2006/ole">
            <p:oleObj spid="_x0000_s60428" name="Формула" r:id="rId6" imgW="1015559" imgH="266584" progId="Equation.3">
              <p:embed/>
            </p:oleObj>
          </a:graphicData>
        </a:graphic>
      </p:graphicFrame>
      <p:sp>
        <p:nvSpPr>
          <p:cNvPr id="60443" name="Rectangle 15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0430" name="Object 14"/>
          <p:cNvGraphicFramePr>
            <a:graphicFrameLocks noChangeAspect="1"/>
          </p:cNvGraphicFramePr>
          <p:nvPr/>
        </p:nvGraphicFramePr>
        <p:xfrm>
          <a:off x="3779838" y="4673600"/>
          <a:ext cx="1944687" cy="671513"/>
        </p:xfrm>
        <a:graphic>
          <a:graphicData uri="http://schemas.openxmlformats.org/presentationml/2006/ole">
            <p:oleObj spid="_x0000_s60430" name="Формула" r:id="rId7" imgW="774364" imgH="266584" progId="Equation.3">
              <p:embed/>
            </p:oleObj>
          </a:graphicData>
        </a:graphic>
      </p:graphicFrame>
      <p:sp>
        <p:nvSpPr>
          <p:cNvPr id="60444" name="Rectangle 17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0432" name="Object 16"/>
          <p:cNvGraphicFramePr>
            <a:graphicFrameLocks noChangeAspect="1"/>
          </p:cNvGraphicFramePr>
          <p:nvPr/>
        </p:nvGraphicFramePr>
        <p:xfrm>
          <a:off x="3779838" y="5300663"/>
          <a:ext cx="1871662" cy="688975"/>
        </p:xfrm>
        <a:graphic>
          <a:graphicData uri="http://schemas.openxmlformats.org/presentationml/2006/ole">
            <p:oleObj spid="_x0000_s60432" name="Формула" r:id="rId8" imgW="723586" imgH="266584" progId="Equation.3">
              <p:embed/>
            </p:oleObj>
          </a:graphicData>
        </a:graphic>
      </p:graphicFrame>
      <p:sp>
        <p:nvSpPr>
          <p:cNvPr id="60445" name="Rectangle 19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0434" name="Object 18"/>
          <p:cNvGraphicFramePr>
            <a:graphicFrameLocks noChangeAspect="1"/>
          </p:cNvGraphicFramePr>
          <p:nvPr/>
        </p:nvGraphicFramePr>
        <p:xfrm>
          <a:off x="3779838" y="5949950"/>
          <a:ext cx="2016125" cy="731838"/>
        </p:xfrm>
        <a:graphic>
          <a:graphicData uri="http://schemas.openxmlformats.org/presentationml/2006/ole">
            <p:oleObj spid="_x0000_s60434" name="Формула" r:id="rId9" imgW="736280" imgH="266584" progId="Equation.3">
              <p:embed/>
            </p:oleObj>
          </a:graphicData>
        </a:graphic>
      </p:graphicFrame>
      <p:sp>
        <p:nvSpPr>
          <p:cNvPr id="60446" name="Rectangle 21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0436" name="Object 20"/>
          <p:cNvGraphicFramePr>
            <a:graphicFrameLocks noChangeAspect="1"/>
          </p:cNvGraphicFramePr>
          <p:nvPr/>
        </p:nvGraphicFramePr>
        <p:xfrm>
          <a:off x="6156325" y="5229225"/>
          <a:ext cx="2159000" cy="747713"/>
        </p:xfrm>
        <a:graphic>
          <a:graphicData uri="http://schemas.openxmlformats.org/presentationml/2006/ole">
            <p:oleObj spid="_x0000_s60436" name="Формула" r:id="rId10" imgW="774364" imgH="266584" progId="Equation.3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6" name="Rectangle 2"/>
          <p:cNvSpPr>
            <a:spLocks/>
          </p:cNvSpPr>
          <p:nvPr/>
        </p:nvSpPr>
        <p:spPr bwMode="auto">
          <a:xfrm>
            <a:off x="179388" y="188913"/>
            <a:ext cx="87852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rgbClr val="000099"/>
                </a:solidFill>
                <a:latin typeface="Calibri" pitchFamily="34" charset="0"/>
              </a:rPr>
              <a:t>По первому правилу Кирхгофа при принятых положительных направлениях линейных токов от генератора к нагрузке, и тока в нейтральном проводе от нагрузки к генератору:</a:t>
            </a:r>
          </a:p>
        </p:txBody>
      </p:sp>
      <p:sp>
        <p:nvSpPr>
          <p:cNvPr id="61447" name="Rectangle 6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1445" name="Object 5"/>
          <p:cNvGraphicFramePr>
            <a:graphicFrameLocks noChangeAspect="1"/>
          </p:cNvGraphicFramePr>
          <p:nvPr/>
        </p:nvGraphicFramePr>
        <p:xfrm>
          <a:off x="2771775" y="2133600"/>
          <a:ext cx="3384550" cy="739775"/>
        </p:xfrm>
        <a:graphic>
          <a:graphicData uri="http://schemas.openxmlformats.org/presentationml/2006/ole">
            <p:oleObj spid="_x0000_s61445" name="Формула" r:id="rId3" imgW="1218671" imgH="266584" progId="Equation.3">
              <p:embed/>
            </p:oleObj>
          </a:graphicData>
        </a:graphic>
      </p:graphicFrame>
      <p:sp>
        <p:nvSpPr>
          <p:cNvPr id="61448" name="Rectangle 2"/>
          <p:cNvSpPr>
            <a:spLocks/>
          </p:cNvSpPr>
          <p:nvPr/>
        </p:nvSpPr>
        <p:spPr bwMode="auto">
          <a:xfrm>
            <a:off x="179388" y="2781300"/>
            <a:ext cx="878522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3200" b="1">
                <a:solidFill>
                  <a:srgbClr val="0000CC"/>
                </a:solidFill>
                <a:latin typeface="Calibri" pitchFamily="34" charset="0"/>
              </a:rPr>
              <a:t>Электродвижущие силы трёхфазного генератора обычно образуют симметричную систему, но при  отличном от нуля напряжения смещения нейтрали  напряжения на фазных нагрузках получаются несимметричными, что очевидно из векторной диаграммы на следующем слайде.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70" name="Rectangle 2"/>
          <p:cNvSpPr>
            <a:spLocks/>
          </p:cNvSpPr>
          <p:nvPr/>
        </p:nvSpPr>
        <p:spPr bwMode="auto">
          <a:xfrm>
            <a:off x="179388" y="5949950"/>
            <a:ext cx="87852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3200" b="1">
                <a:solidFill>
                  <a:srgbClr val="0000CC"/>
                </a:solidFill>
                <a:latin typeface="Calibri" pitchFamily="34" charset="0"/>
              </a:rPr>
              <a:t>Векторная диаграмма э.д.с. и напряжений</a:t>
            </a:r>
            <a:r>
              <a:rPr lang="ru-RU" sz="4400">
                <a:latin typeface="Calibri" pitchFamily="34" charset="0"/>
              </a:rPr>
              <a:t> </a:t>
            </a:r>
          </a:p>
        </p:txBody>
      </p:sp>
      <p:sp>
        <p:nvSpPr>
          <p:cNvPr id="62471" name="Rectangle 6"/>
          <p:cNvSpPr>
            <a:spLocks noChangeArrowheads="1"/>
          </p:cNvSpPr>
          <p:nvPr/>
        </p:nvSpPr>
        <p:spPr bwMode="auto">
          <a:xfrm>
            <a:off x="0" y="2447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2469" name="Object 5"/>
          <p:cNvGraphicFramePr>
            <a:graphicFrameLocks noChangeAspect="1"/>
          </p:cNvGraphicFramePr>
          <p:nvPr/>
        </p:nvGraphicFramePr>
        <p:xfrm>
          <a:off x="1619250" y="333375"/>
          <a:ext cx="6192838" cy="5545138"/>
        </p:xfrm>
        <a:graphic>
          <a:graphicData uri="http://schemas.openxmlformats.org/presentationml/2006/ole">
            <p:oleObj spid="_x0000_s62469" name="VISIO" r:id="rId3" imgW="2188080" imgH="1965600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02" name="Rectangle 2"/>
          <p:cNvSpPr>
            <a:spLocks/>
          </p:cNvSpPr>
          <p:nvPr/>
        </p:nvSpPr>
        <p:spPr bwMode="auto">
          <a:xfrm>
            <a:off x="179388" y="188913"/>
            <a:ext cx="87852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rgbClr val="0000CC"/>
                </a:solidFill>
                <a:latin typeface="Calibri" pitchFamily="34" charset="0"/>
              </a:rPr>
              <a:t>Фазные напряжения на нагрузках тем сильнее отличаются друг от друга, чем больше смещение нейтрали, поэтому напряжение смещения нейтрали стремятся уменьшить  до нуля.</a:t>
            </a:r>
          </a:p>
        </p:txBody>
      </p:sp>
      <p:sp>
        <p:nvSpPr>
          <p:cNvPr id="63503" name="Rectangle 2"/>
          <p:cNvSpPr>
            <a:spLocks/>
          </p:cNvSpPr>
          <p:nvPr/>
        </p:nvSpPr>
        <p:spPr bwMode="auto">
          <a:xfrm>
            <a:off x="179388" y="2060575"/>
            <a:ext cx="87852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rgbClr val="660033"/>
                </a:solidFill>
                <a:latin typeface="Calibri" pitchFamily="34" charset="0"/>
              </a:rPr>
              <a:t>Получить напряжение смещения нейтрали</a:t>
            </a:r>
            <a:r>
              <a:rPr lang="ru-RU" sz="2800" b="1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ru-RU" sz="2800" b="1">
                <a:solidFill>
                  <a:srgbClr val="660033"/>
                </a:solidFill>
                <a:latin typeface="Calibri" pitchFamily="34" charset="0"/>
              </a:rPr>
              <a:t>равным нулю можно двумя способами:</a:t>
            </a:r>
          </a:p>
        </p:txBody>
      </p:sp>
      <p:sp>
        <p:nvSpPr>
          <p:cNvPr id="63504" name="Rectangle 2"/>
          <p:cNvSpPr>
            <a:spLocks/>
          </p:cNvSpPr>
          <p:nvPr/>
        </p:nvSpPr>
        <p:spPr bwMode="auto">
          <a:xfrm>
            <a:off x="179388" y="3068638"/>
            <a:ext cx="208915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rgbClr val="660033"/>
                </a:solidFill>
                <a:latin typeface="Calibri" pitchFamily="34" charset="0"/>
              </a:rPr>
              <a:t>1-й способ:</a:t>
            </a:r>
          </a:p>
        </p:txBody>
      </p:sp>
      <p:sp>
        <p:nvSpPr>
          <p:cNvPr id="63505" name="Rectangle 2"/>
          <p:cNvSpPr>
            <a:spLocks/>
          </p:cNvSpPr>
          <p:nvPr/>
        </p:nvSpPr>
        <p:spPr bwMode="auto">
          <a:xfrm>
            <a:off x="2339975" y="3068638"/>
            <a:ext cx="65532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rgbClr val="0000CC"/>
                </a:solidFill>
                <a:latin typeface="Calibri" pitchFamily="34" charset="0"/>
              </a:rPr>
              <a:t>напряжения на фазных нагрузках будут симметричными, если выровнять нагрузки отдельных фаз:</a:t>
            </a:r>
          </a:p>
        </p:txBody>
      </p:sp>
      <p:sp>
        <p:nvSpPr>
          <p:cNvPr id="63506" name="Rectangle 2"/>
          <p:cNvSpPr>
            <a:spLocks/>
          </p:cNvSpPr>
          <p:nvPr/>
        </p:nvSpPr>
        <p:spPr bwMode="auto">
          <a:xfrm>
            <a:off x="250825" y="4437063"/>
            <a:ext cx="316865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ru-RU" sz="2800" b="1">
                <a:solidFill>
                  <a:srgbClr val="660033"/>
                </a:solidFill>
                <a:latin typeface="Calibri" pitchFamily="34" charset="0"/>
              </a:rPr>
              <a:t>Если нагрузка фаз равномерная:</a:t>
            </a:r>
          </a:p>
        </p:txBody>
      </p:sp>
      <p:sp>
        <p:nvSpPr>
          <p:cNvPr id="63507" name="Rectangle 12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3499" name="Object 11"/>
          <p:cNvGraphicFramePr>
            <a:graphicFrameLocks noChangeAspect="1"/>
          </p:cNvGraphicFramePr>
          <p:nvPr/>
        </p:nvGraphicFramePr>
        <p:xfrm>
          <a:off x="323850" y="5445125"/>
          <a:ext cx="3600450" cy="666750"/>
        </p:xfrm>
        <a:graphic>
          <a:graphicData uri="http://schemas.openxmlformats.org/presentationml/2006/ole">
            <p:oleObj spid="_x0000_s63499" name="Формула" r:id="rId3" imgW="1282700" imgH="241300" progId="Equation.3">
              <p:embed/>
            </p:oleObj>
          </a:graphicData>
        </a:graphic>
      </p:graphicFrame>
      <p:sp>
        <p:nvSpPr>
          <p:cNvPr id="63508" name="Rectangle 14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3501" name="Object 13"/>
          <p:cNvGraphicFramePr>
            <a:graphicFrameLocks noChangeAspect="1"/>
          </p:cNvGraphicFramePr>
          <p:nvPr/>
        </p:nvGraphicFramePr>
        <p:xfrm>
          <a:off x="4427538" y="4610100"/>
          <a:ext cx="4248150" cy="1493838"/>
        </p:xfrm>
        <a:graphic>
          <a:graphicData uri="http://schemas.openxmlformats.org/presentationml/2006/ole">
            <p:oleObj spid="_x0000_s63501" name="Формула" r:id="rId4" imgW="1384300" imgH="482600" progId="Equation.3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20" name="Rectangle 2"/>
          <p:cNvSpPr>
            <a:spLocks/>
          </p:cNvSpPr>
          <p:nvPr/>
        </p:nvSpPr>
        <p:spPr bwMode="auto">
          <a:xfrm>
            <a:off x="1331913" y="188913"/>
            <a:ext cx="64801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3200" b="1">
                <a:solidFill>
                  <a:srgbClr val="660033"/>
                </a:solidFill>
                <a:latin typeface="Calibri" pitchFamily="34" charset="0"/>
              </a:rPr>
              <a:t>При равномерной нагрузке:</a:t>
            </a:r>
          </a:p>
        </p:txBody>
      </p:sp>
      <p:sp>
        <p:nvSpPr>
          <p:cNvPr id="64521" name="Rectangle 6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4517" name="Object 5"/>
          <p:cNvGraphicFramePr>
            <a:graphicFrameLocks noChangeAspect="1"/>
          </p:cNvGraphicFramePr>
          <p:nvPr/>
        </p:nvGraphicFramePr>
        <p:xfrm>
          <a:off x="1187450" y="836613"/>
          <a:ext cx="6697663" cy="1541462"/>
        </p:xfrm>
        <a:graphic>
          <a:graphicData uri="http://schemas.openxmlformats.org/presentationml/2006/ole">
            <p:oleObj spid="_x0000_s64517" name="Формула" r:id="rId3" imgW="2273300" imgH="520700" progId="Equation.3">
              <p:embed/>
            </p:oleObj>
          </a:graphicData>
        </a:graphic>
      </p:graphicFrame>
      <p:sp>
        <p:nvSpPr>
          <p:cNvPr id="64522" name="Rectangle 8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4519" name="Object 7"/>
          <p:cNvGraphicFramePr>
            <a:graphicFrameLocks noChangeAspect="1"/>
          </p:cNvGraphicFramePr>
          <p:nvPr/>
        </p:nvGraphicFramePr>
        <p:xfrm>
          <a:off x="1116013" y="2614613"/>
          <a:ext cx="3600450" cy="868362"/>
        </p:xfrm>
        <a:graphic>
          <a:graphicData uri="http://schemas.openxmlformats.org/presentationml/2006/ole">
            <p:oleObj spid="_x0000_s64519" name="Формула" r:id="rId4" imgW="1104421" imgH="266584" progId="Equation.3">
              <p:embed/>
            </p:oleObj>
          </a:graphicData>
        </a:graphic>
      </p:graphicFrame>
      <p:sp>
        <p:nvSpPr>
          <p:cNvPr id="64523" name="Rectangle 2"/>
          <p:cNvSpPr>
            <a:spLocks/>
          </p:cNvSpPr>
          <p:nvPr/>
        </p:nvSpPr>
        <p:spPr bwMode="auto">
          <a:xfrm>
            <a:off x="179388" y="3573463"/>
            <a:ext cx="8785225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3200" b="1">
                <a:solidFill>
                  <a:srgbClr val="0000CC"/>
                </a:solidFill>
                <a:latin typeface="Calibri" pitchFamily="34" charset="0"/>
              </a:rPr>
              <a:t>Очевидно, что в этом случае четвёртый провод становится лишним и нагрузки можно присоединить к генератору тремя проводами, образуя трёхфазную трёхпроводную цепь</a:t>
            </a:r>
            <a:r>
              <a:rPr lang="ru-RU" sz="4400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2" name="Rectangle 2"/>
          <p:cNvSpPr>
            <a:spLocks/>
          </p:cNvSpPr>
          <p:nvPr/>
        </p:nvSpPr>
        <p:spPr bwMode="auto">
          <a:xfrm>
            <a:off x="179388" y="4724400"/>
            <a:ext cx="87852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3200" b="1">
                <a:solidFill>
                  <a:srgbClr val="660033"/>
                </a:solidFill>
                <a:latin typeface="Calibri" pitchFamily="34" charset="0"/>
              </a:rPr>
              <a:t>Схема трёхпроводной трёхфазной системы</a:t>
            </a:r>
            <a:r>
              <a:rPr lang="ru-RU" sz="2800">
                <a:solidFill>
                  <a:srgbClr val="660033"/>
                </a:solidFill>
              </a:rPr>
              <a:t> </a:t>
            </a:r>
            <a:endParaRPr lang="ru-RU" sz="2800" b="1">
              <a:solidFill>
                <a:srgbClr val="660033"/>
              </a:solidFill>
            </a:endParaRPr>
          </a:p>
        </p:txBody>
      </p:sp>
      <p:sp>
        <p:nvSpPr>
          <p:cNvPr id="65543" name="Rectangle 6"/>
          <p:cNvSpPr>
            <a:spLocks noChangeArrowheads="1"/>
          </p:cNvSpPr>
          <p:nvPr/>
        </p:nvSpPr>
        <p:spPr bwMode="auto">
          <a:xfrm>
            <a:off x="0" y="2528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5541" name="Object 5"/>
          <p:cNvGraphicFramePr>
            <a:graphicFrameLocks noChangeAspect="1"/>
          </p:cNvGraphicFramePr>
          <p:nvPr/>
        </p:nvGraphicFramePr>
        <p:xfrm>
          <a:off x="179388" y="692150"/>
          <a:ext cx="8785225" cy="3509963"/>
        </p:xfrm>
        <a:graphic>
          <a:graphicData uri="http://schemas.openxmlformats.org/presentationml/2006/ole">
            <p:oleObj spid="_x0000_s65541" name="VISIO" r:id="rId3" imgW="4508280" imgH="1800720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xfrm>
            <a:off x="395288" y="115888"/>
            <a:ext cx="8229600" cy="649287"/>
          </a:xfrm>
        </p:spPr>
        <p:txBody>
          <a:bodyPr/>
          <a:lstStyle/>
          <a:p>
            <a:pPr algn="just">
              <a:defRPr/>
            </a:pPr>
            <a:r>
              <a:rPr lang="ru-RU" sz="32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Вопрос 1.</a:t>
            </a:r>
            <a:r>
              <a:rPr lang="ru-RU" sz="32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ru-RU" sz="3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Общие понятия и определения</a:t>
            </a:r>
          </a:p>
        </p:txBody>
      </p:sp>
      <p:sp>
        <p:nvSpPr>
          <p:cNvPr id="35844" name="Rectangle 4"/>
          <p:cNvSpPr>
            <a:spLocks/>
          </p:cNvSpPr>
          <p:nvPr/>
        </p:nvSpPr>
        <p:spPr bwMode="auto">
          <a:xfrm>
            <a:off x="179388" y="908050"/>
            <a:ext cx="8785225" cy="576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ru-RU" sz="2800" b="1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Электрические цепи в нормальном режиме работы ЭЭС могут быть или полностью изолированы от земли, или из режимных соображений какая-либо точка системы может быть соединена с землей. </a:t>
            </a:r>
          </a:p>
          <a:p>
            <a:pPr eaLnBrk="0" hangingPunct="0">
              <a:defRPr/>
            </a:pPr>
            <a:r>
              <a:rPr lang="ru-RU" sz="2800" b="1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Для выполнения заземления используется заземляющее устройство, представляющее собой совокупность заземлителя и заземляющих проводников.</a:t>
            </a:r>
            <a:br>
              <a:rPr lang="ru-RU" sz="2800" b="1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ru-RU" sz="2800" b="1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 </a:t>
            </a: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Заземления в ЭЭС могут быть следующих видов:</a:t>
            </a:r>
            <a:b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А.</a:t>
            </a:r>
            <a:r>
              <a:rPr lang="ru-RU" sz="2800" b="1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ru-RU" sz="2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Рабочее заземление;</a:t>
            </a:r>
            <a:br>
              <a:rPr lang="ru-RU" sz="2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Б.</a:t>
            </a:r>
            <a:r>
              <a:rPr lang="ru-RU" sz="28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ru-RU" sz="2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Защитное заземление;</a:t>
            </a:r>
            <a:br>
              <a:rPr lang="ru-RU" sz="2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В.</a:t>
            </a:r>
            <a:r>
              <a:rPr lang="ru-RU" sz="28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ru-RU" sz="2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Грозозащитное заземление.</a:t>
            </a:r>
            <a:r>
              <a:rPr lang="ru-RU" sz="4400">
                <a:latin typeface="Calibri" pitchFamily="34" charset="0"/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7" name="Rectangle 2"/>
          <p:cNvSpPr>
            <a:spLocks/>
          </p:cNvSpPr>
          <p:nvPr/>
        </p:nvSpPr>
        <p:spPr bwMode="auto">
          <a:xfrm>
            <a:off x="250825" y="333375"/>
            <a:ext cx="20891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rgbClr val="660033"/>
                </a:solidFill>
                <a:latin typeface="Calibri" pitchFamily="34" charset="0"/>
              </a:rPr>
              <a:t>2-й способ:</a:t>
            </a:r>
          </a:p>
        </p:txBody>
      </p:sp>
      <p:sp>
        <p:nvSpPr>
          <p:cNvPr id="66568" name="Rectangle 2"/>
          <p:cNvSpPr>
            <a:spLocks/>
          </p:cNvSpPr>
          <p:nvPr/>
        </p:nvSpPr>
        <p:spPr bwMode="auto">
          <a:xfrm>
            <a:off x="2268538" y="260350"/>
            <a:ext cx="655320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ru-RU" sz="2800" b="1">
                <a:solidFill>
                  <a:srgbClr val="0000CC"/>
                </a:solidFill>
                <a:latin typeface="Calibri" pitchFamily="34" charset="0"/>
              </a:rPr>
              <a:t>Напряжения на фазных</a:t>
            </a:r>
            <a:r>
              <a:rPr lang="ru-RU" sz="4400" b="1">
                <a:solidFill>
                  <a:srgbClr val="0000CC"/>
                </a:solidFill>
                <a:latin typeface="Calibri" pitchFamily="34" charset="0"/>
              </a:rPr>
              <a:t> </a:t>
            </a:r>
            <a:r>
              <a:rPr lang="ru-RU" sz="2800" b="1">
                <a:solidFill>
                  <a:srgbClr val="0000CC"/>
                </a:solidFill>
                <a:latin typeface="Calibri" pitchFamily="34" charset="0"/>
              </a:rPr>
              <a:t>нагрузках будут симметричными если нейтральный провод выполнить с небольшим сопротивлением. В этом случае смещение нейтрали отсутствует независимо от нагрузки отдельных фаз:</a:t>
            </a:r>
          </a:p>
        </p:txBody>
      </p:sp>
      <p:sp>
        <p:nvSpPr>
          <p:cNvPr id="66569" name="Rectangle 7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6566" name="Object 6"/>
          <p:cNvGraphicFramePr>
            <a:graphicFrameLocks noChangeAspect="1"/>
          </p:cNvGraphicFramePr>
          <p:nvPr/>
        </p:nvGraphicFramePr>
        <p:xfrm>
          <a:off x="1619250" y="3141663"/>
          <a:ext cx="5543550" cy="1343025"/>
        </p:xfrm>
        <a:graphic>
          <a:graphicData uri="http://schemas.openxmlformats.org/presentationml/2006/ole">
            <p:oleObj spid="_x0000_s66566" name="Формула" r:id="rId3" imgW="2159000" imgH="520700" progId="Equation.3">
              <p:embed/>
            </p:oleObj>
          </a:graphicData>
        </a:graphic>
      </p:graphicFrame>
      <p:sp>
        <p:nvSpPr>
          <p:cNvPr id="66570" name="Rectangle 2"/>
          <p:cNvSpPr>
            <a:spLocks/>
          </p:cNvSpPr>
          <p:nvPr/>
        </p:nvSpPr>
        <p:spPr bwMode="auto">
          <a:xfrm>
            <a:off x="250825" y="4581525"/>
            <a:ext cx="20891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3600" b="1">
                <a:solidFill>
                  <a:srgbClr val="000099"/>
                </a:solidFill>
                <a:latin typeface="Calibri" pitchFamily="34" charset="0"/>
              </a:rPr>
              <a:t>Вывод:</a:t>
            </a:r>
          </a:p>
        </p:txBody>
      </p:sp>
      <p:sp>
        <p:nvSpPr>
          <p:cNvPr id="66571" name="Rectangle 2"/>
          <p:cNvSpPr>
            <a:spLocks/>
          </p:cNvSpPr>
          <p:nvPr/>
        </p:nvSpPr>
        <p:spPr bwMode="auto">
          <a:xfrm>
            <a:off x="2268538" y="4508500"/>
            <a:ext cx="6553200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ru-RU" sz="2800" b="1">
                <a:solidFill>
                  <a:srgbClr val="A50021"/>
                </a:solidFill>
                <a:latin typeface="Calibri" pitchFamily="34" charset="0"/>
              </a:rPr>
              <a:t>Обрыв нейтрального провода при различных фазных нагрузках влечёт за собой из-за смещения нейтрали изменение фазных напряжений, что совершенно недопустимо.</a:t>
            </a:r>
            <a:r>
              <a:rPr lang="ru-RU" sz="2800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/>
          </p:cNvSpPr>
          <p:nvPr/>
        </p:nvSpPr>
        <p:spPr bwMode="auto">
          <a:xfrm>
            <a:off x="395288" y="188913"/>
            <a:ext cx="8229600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Вопрос 3.</a:t>
            </a:r>
            <a:r>
              <a:rPr lang="ru-RU" sz="32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Аварийные режимы в системе с  </a:t>
            </a:r>
            <a:br>
              <a:rPr lang="ru-RU" sz="28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ru-RU" sz="28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             изолированной нейтралью</a:t>
            </a:r>
            <a:endParaRPr lang="ru-RU" sz="2800">
              <a:solidFill>
                <a:srgbClr val="FF0066"/>
              </a:solidFill>
              <a:latin typeface="Calibri" pitchFamily="34" charset="0"/>
            </a:endParaRPr>
          </a:p>
        </p:txBody>
      </p:sp>
      <p:sp>
        <p:nvSpPr>
          <p:cNvPr id="67592" name="Rectangle 2"/>
          <p:cNvSpPr>
            <a:spLocks/>
          </p:cNvSpPr>
          <p:nvPr/>
        </p:nvSpPr>
        <p:spPr bwMode="auto">
          <a:xfrm>
            <a:off x="179388" y="5949950"/>
            <a:ext cx="87852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rgbClr val="660033"/>
                </a:solidFill>
                <a:latin typeface="Calibri" pitchFamily="34" charset="0"/>
              </a:rPr>
              <a:t>Схема трёхпроводной трёхфазной системы при разрыве одного из линейных проводов</a:t>
            </a:r>
          </a:p>
        </p:txBody>
      </p:sp>
      <p:sp>
        <p:nvSpPr>
          <p:cNvPr id="67593" name="Rectangle 7"/>
          <p:cNvSpPr>
            <a:spLocks noChangeArrowheads="1"/>
          </p:cNvSpPr>
          <p:nvPr/>
        </p:nvSpPr>
        <p:spPr bwMode="auto">
          <a:xfrm>
            <a:off x="0" y="2590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7590" name="Object 6"/>
          <p:cNvGraphicFramePr>
            <a:graphicFrameLocks noChangeAspect="1"/>
          </p:cNvGraphicFramePr>
          <p:nvPr/>
        </p:nvGraphicFramePr>
        <p:xfrm>
          <a:off x="250825" y="2924175"/>
          <a:ext cx="8713788" cy="2882900"/>
        </p:xfrm>
        <a:graphic>
          <a:graphicData uri="http://schemas.openxmlformats.org/presentationml/2006/ole">
            <p:oleObj spid="_x0000_s67590" name="VISIO" r:id="rId3" imgW="5065560" imgH="1679400" progId="Visio.Drawing.11">
              <p:embed/>
            </p:oleObj>
          </a:graphicData>
        </a:graphic>
      </p:graphicFrame>
      <p:sp>
        <p:nvSpPr>
          <p:cNvPr id="67594" name="Rectangle 2"/>
          <p:cNvSpPr>
            <a:spLocks/>
          </p:cNvSpPr>
          <p:nvPr/>
        </p:nvSpPr>
        <p:spPr bwMode="auto">
          <a:xfrm>
            <a:off x="250825" y="1125538"/>
            <a:ext cx="8713788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ru-RU" sz="2800" b="1">
                <a:solidFill>
                  <a:srgbClr val="000099"/>
                </a:solidFill>
                <a:latin typeface="Calibri" pitchFamily="34" charset="0"/>
              </a:rPr>
              <a:t>Пусть при симметричной системе э.д.с. генератора, одинаковых сопротивлениях фазных нагрузок и отсутствии нулевого провода произошёл обрыв одного из линейных проводов, например фазы А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24" name="Rectangle 2"/>
          <p:cNvSpPr>
            <a:spLocks/>
          </p:cNvSpPr>
          <p:nvPr/>
        </p:nvSpPr>
        <p:spPr bwMode="auto">
          <a:xfrm>
            <a:off x="250825" y="333375"/>
            <a:ext cx="259238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rgbClr val="000099"/>
                </a:solidFill>
                <a:latin typeface="Calibri" pitchFamily="34" charset="0"/>
              </a:rPr>
              <a:t>В этом случае:</a:t>
            </a:r>
          </a:p>
        </p:txBody>
      </p:sp>
      <p:sp>
        <p:nvSpPr>
          <p:cNvPr id="68625" name="Rectangle 6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8613" name="Object 5"/>
          <p:cNvGraphicFramePr>
            <a:graphicFrameLocks noChangeAspect="1"/>
          </p:cNvGraphicFramePr>
          <p:nvPr/>
        </p:nvGraphicFramePr>
        <p:xfrm>
          <a:off x="2916238" y="188913"/>
          <a:ext cx="1512887" cy="663575"/>
        </p:xfrm>
        <a:graphic>
          <a:graphicData uri="http://schemas.openxmlformats.org/presentationml/2006/ole">
            <p:oleObj spid="_x0000_s68613" name="Формула" r:id="rId3" imgW="545863" imgH="241195" progId="Equation.3">
              <p:embed/>
            </p:oleObj>
          </a:graphicData>
        </a:graphic>
      </p:graphicFrame>
      <p:sp>
        <p:nvSpPr>
          <p:cNvPr id="68626" name="Rectangle 8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8615" name="Object 7"/>
          <p:cNvGraphicFramePr>
            <a:graphicFrameLocks noChangeAspect="1"/>
          </p:cNvGraphicFramePr>
          <p:nvPr/>
        </p:nvGraphicFramePr>
        <p:xfrm>
          <a:off x="4859338" y="188913"/>
          <a:ext cx="1295400" cy="660400"/>
        </p:xfrm>
        <a:graphic>
          <a:graphicData uri="http://schemas.openxmlformats.org/presentationml/2006/ole">
            <p:oleObj spid="_x0000_s68615" name="Формула" r:id="rId4" imgW="469696" imgH="241195" progId="Equation.3">
              <p:embed/>
            </p:oleObj>
          </a:graphicData>
        </a:graphic>
      </p:graphicFrame>
      <p:sp>
        <p:nvSpPr>
          <p:cNvPr id="68627" name="Rectangle 2"/>
          <p:cNvSpPr>
            <a:spLocks/>
          </p:cNvSpPr>
          <p:nvPr/>
        </p:nvSpPr>
        <p:spPr bwMode="auto">
          <a:xfrm>
            <a:off x="6588125" y="333375"/>
            <a:ext cx="18002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rgbClr val="000099"/>
                </a:solidFill>
                <a:latin typeface="Calibri" pitchFamily="34" charset="0"/>
              </a:rPr>
              <a:t>тогда:</a:t>
            </a:r>
          </a:p>
        </p:txBody>
      </p:sp>
      <p:sp>
        <p:nvSpPr>
          <p:cNvPr id="68628" name="Rectangle 11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8618" name="Object 10"/>
          <p:cNvGraphicFramePr>
            <a:graphicFrameLocks noChangeAspect="1"/>
          </p:cNvGraphicFramePr>
          <p:nvPr/>
        </p:nvGraphicFramePr>
        <p:xfrm>
          <a:off x="395288" y="981075"/>
          <a:ext cx="8424862" cy="1485900"/>
        </p:xfrm>
        <a:graphic>
          <a:graphicData uri="http://schemas.openxmlformats.org/presentationml/2006/ole">
            <p:oleObj spid="_x0000_s68618" name="Формула" r:id="rId5" imgW="2971800" imgH="520700" progId="Equation.3">
              <p:embed/>
            </p:oleObj>
          </a:graphicData>
        </a:graphic>
      </p:graphicFrame>
      <p:sp>
        <p:nvSpPr>
          <p:cNvPr id="68629" name="Rectangle 2"/>
          <p:cNvSpPr>
            <a:spLocks/>
          </p:cNvSpPr>
          <p:nvPr/>
        </p:nvSpPr>
        <p:spPr bwMode="auto">
          <a:xfrm>
            <a:off x="250825" y="2708275"/>
            <a:ext cx="259238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rgbClr val="000099"/>
                </a:solidFill>
                <a:latin typeface="Calibri" pitchFamily="34" charset="0"/>
              </a:rPr>
              <a:t>или, так как:</a:t>
            </a:r>
          </a:p>
        </p:txBody>
      </p:sp>
      <p:sp>
        <p:nvSpPr>
          <p:cNvPr id="68630" name="Rectangle 14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8621" name="Object 13"/>
          <p:cNvGraphicFramePr>
            <a:graphicFrameLocks noChangeAspect="1"/>
          </p:cNvGraphicFramePr>
          <p:nvPr/>
        </p:nvGraphicFramePr>
        <p:xfrm>
          <a:off x="2916238" y="2492375"/>
          <a:ext cx="3311525" cy="804863"/>
        </p:xfrm>
        <a:graphic>
          <a:graphicData uri="http://schemas.openxmlformats.org/presentationml/2006/ole">
            <p:oleObj spid="_x0000_s68621" name="Формула" r:id="rId6" imgW="1091726" imgH="266584" progId="Equation.3">
              <p:embed/>
            </p:oleObj>
          </a:graphicData>
        </a:graphic>
      </p:graphicFrame>
      <p:sp>
        <p:nvSpPr>
          <p:cNvPr id="68631" name="Rectangle 16"/>
          <p:cNvSpPr>
            <a:spLocks noChangeArrowheads="1"/>
          </p:cNvSpPr>
          <p:nvPr/>
        </p:nvSpPr>
        <p:spPr bwMode="auto">
          <a:xfrm>
            <a:off x="0" y="3195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8623" name="Object 15"/>
          <p:cNvGraphicFramePr>
            <a:graphicFrameLocks noChangeAspect="1"/>
          </p:cNvGraphicFramePr>
          <p:nvPr/>
        </p:nvGraphicFramePr>
        <p:xfrm>
          <a:off x="3419475" y="3429000"/>
          <a:ext cx="2376488" cy="1401763"/>
        </p:xfrm>
        <a:graphic>
          <a:graphicData uri="http://schemas.openxmlformats.org/presentationml/2006/ole">
            <p:oleObj spid="_x0000_s68623" name="Формула" r:id="rId7" imgW="787400" imgH="469900" progId="Equation.3">
              <p:embed/>
            </p:oleObj>
          </a:graphicData>
        </a:graphic>
      </p:graphicFrame>
      <p:sp>
        <p:nvSpPr>
          <p:cNvPr id="68632" name="Rectangle 2"/>
          <p:cNvSpPr>
            <a:spLocks/>
          </p:cNvSpPr>
          <p:nvPr/>
        </p:nvSpPr>
        <p:spPr bwMode="auto">
          <a:xfrm>
            <a:off x="323850" y="4797425"/>
            <a:ext cx="8569325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rgbClr val="000099"/>
                </a:solidFill>
                <a:latin typeface="Calibri" pitchFamily="34" charset="0"/>
              </a:rPr>
              <a:t>Напряжение на фазе А нагрузки равно нулю, так как при обрыве провода ток равен нулю, но между зажимами перегоревшего предохранителя (точками А и А’) появится напряжение: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46" name="Rectangle 5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9636" name="Object 4"/>
          <p:cNvGraphicFramePr>
            <a:graphicFrameLocks noChangeAspect="1"/>
          </p:cNvGraphicFramePr>
          <p:nvPr/>
        </p:nvGraphicFramePr>
        <p:xfrm>
          <a:off x="2051050" y="260350"/>
          <a:ext cx="4679950" cy="1349375"/>
        </p:xfrm>
        <a:graphic>
          <a:graphicData uri="http://schemas.openxmlformats.org/presentationml/2006/ole">
            <p:oleObj spid="_x0000_s69636" name="Формула" r:id="rId3" imgW="1548728" imgH="444307" progId="Equation.3">
              <p:embed/>
            </p:oleObj>
          </a:graphicData>
        </a:graphic>
      </p:graphicFrame>
      <p:sp>
        <p:nvSpPr>
          <p:cNvPr id="69647" name="Rectangle 2"/>
          <p:cNvSpPr>
            <a:spLocks/>
          </p:cNvSpPr>
          <p:nvPr/>
        </p:nvSpPr>
        <p:spPr bwMode="auto">
          <a:xfrm>
            <a:off x="611188" y="1844675"/>
            <a:ext cx="59769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rgbClr val="000099"/>
                </a:solidFill>
                <a:latin typeface="Calibri" pitchFamily="34" charset="0"/>
              </a:rPr>
              <a:t>Напряжение на нагрузке фазы В:</a:t>
            </a:r>
          </a:p>
        </p:txBody>
      </p:sp>
      <p:sp>
        <p:nvSpPr>
          <p:cNvPr id="69648" name="Rectangle 9"/>
          <p:cNvSpPr>
            <a:spLocks noChangeArrowheads="1"/>
          </p:cNvSpPr>
          <p:nvPr/>
        </p:nvSpPr>
        <p:spPr bwMode="auto">
          <a:xfrm>
            <a:off x="0" y="3195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9649" name="Rectangle 11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9642" name="Object 10"/>
          <p:cNvGraphicFramePr>
            <a:graphicFrameLocks noChangeAspect="1"/>
          </p:cNvGraphicFramePr>
          <p:nvPr/>
        </p:nvGraphicFramePr>
        <p:xfrm>
          <a:off x="468313" y="2420938"/>
          <a:ext cx="8208962" cy="1395412"/>
        </p:xfrm>
        <a:graphic>
          <a:graphicData uri="http://schemas.openxmlformats.org/presentationml/2006/ole">
            <p:oleObj spid="_x0000_s69642" name="Формула" r:id="rId4" imgW="2463800" imgH="419100" progId="Equation.3">
              <p:embed/>
            </p:oleObj>
          </a:graphicData>
        </a:graphic>
      </p:graphicFrame>
      <p:sp>
        <p:nvSpPr>
          <p:cNvPr id="69650" name="Rectangle 2"/>
          <p:cNvSpPr>
            <a:spLocks/>
          </p:cNvSpPr>
          <p:nvPr/>
        </p:nvSpPr>
        <p:spPr bwMode="auto">
          <a:xfrm>
            <a:off x="611188" y="4005263"/>
            <a:ext cx="597693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rgbClr val="000099"/>
                </a:solidFill>
                <a:latin typeface="Calibri" pitchFamily="34" charset="0"/>
              </a:rPr>
              <a:t>Напряжение на нагрузке фазы С:</a:t>
            </a:r>
          </a:p>
        </p:txBody>
      </p:sp>
      <p:sp>
        <p:nvSpPr>
          <p:cNvPr id="69651" name="Rectangle 14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9645" name="Object 13"/>
          <p:cNvGraphicFramePr>
            <a:graphicFrameLocks noChangeAspect="1"/>
          </p:cNvGraphicFramePr>
          <p:nvPr/>
        </p:nvGraphicFramePr>
        <p:xfrm>
          <a:off x="395288" y="4652963"/>
          <a:ext cx="8353425" cy="1439862"/>
        </p:xfrm>
        <a:graphic>
          <a:graphicData uri="http://schemas.openxmlformats.org/presentationml/2006/ole">
            <p:oleObj spid="_x0000_s69645" name="Формула" r:id="rId5" imgW="2425700" imgH="419100" progId="Equation.3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2" name="Rectangle 2"/>
          <p:cNvSpPr>
            <a:spLocks/>
          </p:cNvSpPr>
          <p:nvPr/>
        </p:nvSpPr>
        <p:spPr bwMode="auto">
          <a:xfrm>
            <a:off x="179388" y="188913"/>
            <a:ext cx="87852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rgbClr val="000099"/>
                </a:solidFill>
                <a:latin typeface="Calibri" pitchFamily="34" charset="0"/>
              </a:rPr>
              <a:t>Результаты иллюстрирует векторная диаграмма</a:t>
            </a:r>
            <a:r>
              <a:rPr lang="ru-RU" sz="4400">
                <a:latin typeface="Calibri" pitchFamily="34" charset="0"/>
              </a:rPr>
              <a:t> </a:t>
            </a:r>
          </a:p>
        </p:txBody>
      </p:sp>
      <p:sp>
        <p:nvSpPr>
          <p:cNvPr id="70663" name="Rectangle 6"/>
          <p:cNvSpPr>
            <a:spLocks noChangeArrowheads="1"/>
          </p:cNvSpPr>
          <p:nvPr/>
        </p:nvSpPr>
        <p:spPr bwMode="auto">
          <a:xfrm>
            <a:off x="0" y="20812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0661" name="Object 5"/>
          <p:cNvGraphicFramePr>
            <a:graphicFrameLocks noChangeAspect="1"/>
          </p:cNvGraphicFramePr>
          <p:nvPr/>
        </p:nvGraphicFramePr>
        <p:xfrm>
          <a:off x="1763713" y="765175"/>
          <a:ext cx="5472112" cy="4932363"/>
        </p:xfrm>
        <a:graphic>
          <a:graphicData uri="http://schemas.openxmlformats.org/presentationml/2006/ole">
            <p:oleObj spid="_x0000_s70661" name="VISIO" r:id="rId3" imgW="2493720" imgH="2244960" progId="Visio.Drawing.11">
              <p:embed/>
            </p:oleObj>
          </a:graphicData>
        </a:graphic>
      </p:graphicFrame>
      <p:sp>
        <p:nvSpPr>
          <p:cNvPr id="70664" name="Rectangle 2"/>
          <p:cNvSpPr>
            <a:spLocks/>
          </p:cNvSpPr>
          <p:nvPr/>
        </p:nvSpPr>
        <p:spPr bwMode="auto">
          <a:xfrm>
            <a:off x="179388" y="6021388"/>
            <a:ext cx="8785225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3200" b="1">
                <a:solidFill>
                  <a:srgbClr val="660033"/>
                </a:solidFill>
                <a:latin typeface="Calibri" pitchFamily="34" charset="0"/>
              </a:rPr>
              <a:t>Векторная диаграмма процессов в цепи</a:t>
            </a:r>
            <a:endParaRPr lang="ru-RU" sz="3200">
              <a:solidFill>
                <a:srgbClr val="660033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0" name="Rectangle 2"/>
          <p:cNvSpPr>
            <a:spLocks/>
          </p:cNvSpPr>
          <p:nvPr/>
        </p:nvSpPr>
        <p:spPr bwMode="auto">
          <a:xfrm>
            <a:off x="250825" y="333375"/>
            <a:ext cx="84248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3200" b="1" u="sng">
                <a:solidFill>
                  <a:srgbClr val="000099"/>
                </a:solidFill>
                <a:latin typeface="Calibri" pitchFamily="34" charset="0"/>
              </a:rPr>
              <a:t>Короткое замыкание фазы А</a:t>
            </a:r>
          </a:p>
        </p:txBody>
      </p:sp>
      <p:sp>
        <p:nvSpPr>
          <p:cNvPr id="71691" name="Rectangle 6"/>
          <p:cNvSpPr>
            <a:spLocks noChangeArrowheads="1"/>
          </p:cNvSpPr>
          <p:nvPr/>
        </p:nvSpPr>
        <p:spPr bwMode="auto">
          <a:xfrm>
            <a:off x="0" y="2533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1685" name="Object 5"/>
          <p:cNvGraphicFramePr>
            <a:graphicFrameLocks noChangeAspect="1"/>
          </p:cNvGraphicFramePr>
          <p:nvPr/>
        </p:nvGraphicFramePr>
        <p:xfrm>
          <a:off x="179388" y="1052513"/>
          <a:ext cx="8713787" cy="3079750"/>
        </p:xfrm>
        <a:graphic>
          <a:graphicData uri="http://schemas.openxmlformats.org/presentationml/2006/ole">
            <p:oleObj spid="_x0000_s71685" name="VISIO" r:id="rId3" imgW="5065560" imgH="1793880" progId="Visio.Drawing.11">
              <p:embed/>
            </p:oleObj>
          </a:graphicData>
        </a:graphic>
      </p:graphicFrame>
      <p:sp>
        <p:nvSpPr>
          <p:cNvPr id="71692" name="Rectangle 2"/>
          <p:cNvSpPr>
            <a:spLocks/>
          </p:cNvSpPr>
          <p:nvPr/>
        </p:nvSpPr>
        <p:spPr bwMode="auto">
          <a:xfrm>
            <a:off x="179388" y="4292600"/>
            <a:ext cx="87852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rgbClr val="660033"/>
                </a:solidFill>
                <a:latin typeface="Calibri" pitchFamily="34" charset="0"/>
              </a:rPr>
              <a:t>Схема трёхпроводной трёхфазной цепи при КЗ фазы А </a:t>
            </a:r>
            <a:r>
              <a:rPr lang="ru-RU" sz="4400">
                <a:latin typeface="Calibri" pitchFamily="34" charset="0"/>
              </a:rPr>
              <a:t> </a:t>
            </a:r>
          </a:p>
        </p:txBody>
      </p:sp>
      <p:sp>
        <p:nvSpPr>
          <p:cNvPr id="71693" name="Rectangle 2"/>
          <p:cNvSpPr>
            <a:spLocks/>
          </p:cNvSpPr>
          <p:nvPr/>
        </p:nvSpPr>
        <p:spPr bwMode="auto">
          <a:xfrm>
            <a:off x="323850" y="5084763"/>
            <a:ext cx="813593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rgbClr val="000099"/>
                </a:solidFill>
                <a:latin typeface="Calibri" pitchFamily="34" charset="0"/>
              </a:rPr>
              <a:t>Нейтральный провод отсутствует, следовательно:</a:t>
            </a:r>
          </a:p>
        </p:txBody>
      </p:sp>
      <p:sp>
        <p:nvSpPr>
          <p:cNvPr id="71694" name="Rectangle 10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1689" name="Object 9"/>
          <p:cNvGraphicFramePr>
            <a:graphicFrameLocks noChangeAspect="1"/>
          </p:cNvGraphicFramePr>
          <p:nvPr/>
        </p:nvGraphicFramePr>
        <p:xfrm>
          <a:off x="2411413" y="5700713"/>
          <a:ext cx="3240087" cy="717550"/>
        </p:xfrm>
        <a:graphic>
          <a:graphicData uri="http://schemas.openxmlformats.org/presentationml/2006/ole">
            <p:oleObj spid="_x0000_s71689" name="Формула" r:id="rId4" imgW="1079032" imgH="241195" progId="Equation.3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24" name="Rectangle 2"/>
          <p:cNvSpPr>
            <a:spLocks/>
          </p:cNvSpPr>
          <p:nvPr/>
        </p:nvSpPr>
        <p:spPr bwMode="auto">
          <a:xfrm>
            <a:off x="323850" y="188913"/>
            <a:ext cx="8569325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rgbClr val="000099"/>
                </a:solidFill>
                <a:latin typeface="Calibri" pitchFamily="34" charset="0"/>
              </a:rPr>
              <a:t>Для определения смещения нейтрали умножим числитель и знаменатель исходного выражения на            , после чего приравняем           нулю:</a:t>
            </a:r>
          </a:p>
        </p:txBody>
      </p:sp>
      <p:sp>
        <p:nvSpPr>
          <p:cNvPr id="72725" name="Rectangle 6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2709" name="Object 5"/>
          <p:cNvGraphicFramePr>
            <a:graphicFrameLocks noChangeAspect="1"/>
          </p:cNvGraphicFramePr>
          <p:nvPr/>
        </p:nvGraphicFramePr>
        <p:xfrm>
          <a:off x="755650" y="1196975"/>
          <a:ext cx="688975" cy="719138"/>
        </p:xfrm>
        <a:graphic>
          <a:graphicData uri="http://schemas.openxmlformats.org/presentationml/2006/ole">
            <p:oleObj spid="_x0000_s72709" name="Формула" r:id="rId3" imgW="228600" imgH="241300" progId="Equation.3">
              <p:embed/>
            </p:oleObj>
          </a:graphicData>
        </a:graphic>
      </p:graphicFrame>
      <p:sp>
        <p:nvSpPr>
          <p:cNvPr id="72726" name="Rectangle 8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2713" name="Object 9"/>
          <p:cNvGraphicFramePr>
            <a:graphicFrameLocks noChangeAspect="1"/>
          </p:cNvGraphicFramePr>
          <p:nvPr>
            <p:ph/>
          </p:nvPr>
        </p:nvGraphicFramePr>
        <p:xfrm>
          <a:off x="5651500" y="1196975"/>
          <a:ext cx="785813" cy="828675"/>
        </p:xfrm>
        <a:graphic>
          <a:graphicData uri="http://schemas.openxmlformats.org/presentationml/2006/ole">
            <p:oleObj spid="_x0000_s72713" name="Формула" r:id="rId4" imgW="228600" imgH="241300" progId="Equation.3">
              <p:embed/>
            </p:oleObj>
          </a:graphicData>
        </a:graphic>
      </p:graphicFrame>
      <p:sp>
        <p:nvSpPr>
          <p:cNvPr id="72727" name="Rectangle 12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2715" name="Object 11"/>
          <p:cNvGraphicFramePr>
            <a:graphicFrameLocks noChangeAspect="1"/>
          </p:cNvGraphicFramePr>
          <p:nvPr/>
        </p:nvGraphicFramePr>
        <p:xfrm>
          <a:off x="611188" y="1989138"/>
          <a:ext cx="7775575" cy="1644650"/>
        </p:xfrm>
        <a:graphic>
          <a:graphicData uri="http://schemas.openxmlformats.org/presentationml/2006/ole">
            <p:oleObj spid="_x0000_s72715" name="Формула" r:id="rId5" imgW="2476500" imgH="520700" progId="Equation.3">
              <p:embed/>
            </p:oleObj>
          </a:graphicData>
        </a:graphic>
      </p:graphicFrame>
      <p:sp>
        <p:nvSpPr>
          <p:cNvPr id="72728" name="Rectangle 2"/>
          <p:cNvSpPr>
            <a:spLocks/>
          </p:cNvSpPr>
          <p:nvPr/>
        </p:nvSpPr>
        <p:spPr bwMode="auto">
          <a:xfrm>
            <a:off x="250825" y="3716338"/>
            <a:ext cx="712946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rgbClr val="000099"/>
                </a:solidFill>
                <a:latin typeface="Calibri" pitchFamily="34" charset="0"/>
              </a:rPr>
              <a:t>Напряжение на фазе А равно нулю, так как:</a:t>
            </a:r>
          </a:p>
        </p:txBody>
      </p:sp>
      <p:sp>
        <p:nvSpPr>
          <p:cNvPr id="72729" name="Rectangle 15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2718" name="Object 14"/>
          <p:cNvGraphicFramePr>
            <a:graphicFrameLocks noChangeAspect="1"/>
          </p:cNvGraphicFramePr>
          <p:nvPr/>
        </p:nvGraphicFramePr>
        <p:xfrm>
          <a:off x="7308850" y="3573463"/>
          <a:ext cx="1584325" cy="747712"/>
        </p:xfrm>
        <a:graphic>
          <a:graphicData uri="http://schemas.openxmlformats.org/presentationml/2006/ole">
            <p:oleObj spid="_x0000_s72718" name="Формула" r:id="rId6" imgW="508000" imgH="241300" progId="Equation.3">
              <p:embed/>
            </p:oleObj>
          </a:graphicData>
        </a:graphic>
      </p:graphicFrame>
      <p:sp>
        <p:nvSpPr>
          <p:cNvPr id="72730" name="Rectangle 2"/>
          <p:cNvSpPr>
            <a:spLocks/>
          </p:cNvSpPr>
          <p:nvPr/>
        </p:nvSpPr>
        <p:spPr bwMode="auto">
          <a:xfrm>
            <a:off x="250825" y="4437063"/>
            <a:ext cx="70580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rgbClr val="000099"/>
                </a:solidFill>
                <a:latin typeface="Calibri" pitchFamily="34" charset="0"/>
              </a:rPr>
              <a:t>Напряжение на нагрузках фазы В и фазы С:</a:t>
            </a:r>
          </a:p>
        </p:txBody>
      </p:sp>
      <p:sp>
        <p:nvSpPr>
          <p:cNvPr id="72731" name="Rectangle 18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2721" name="Object 17"/>
          <p:cNvGraphicFramePr>
            <a:graphicFrameLocks noChangeAspect="1"/>
          </p:cNvGraphicFramePr>
          <p:nvPr/>
        </p:nvGraphicFramePr>
        <p:xfrm>
          <a:off x="395288" y="5013325"/>
          <a:ext cx="6913562" cy="796925"/>
        </p:xfrm>
        <a:graphic>
          <a:graphicData uri="http://schemas.openxmlformats.org/presentationml/2006/ole">
            <p:oleObj spid="_x0000_s72721" name="Формула" r:id="rId7" imgW="2311400" imgH="266700" progId="Equation.3">
              <p:embed/>
            </p:oleObj>
          </a:graphicData>
        </a:graphic>
      </p:graphicFrame>
      <p:sp>
        <p:nvSpPr>
          <p:cNvPr id="72732" name="Rectangle 20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2723" name="Object 19"/>
          <p:cNvGraphicFramePr>
            <a:graphicFrameLocks noChangeAspect="1"/>
          </p:cNvGraphicFramePr>
          <p:nvPr/>
        </p:nvGraphicFramePr>
        <p:xfrm>
          <a:off x="323850" y="5805488"/>
          <a:ext cx="6911975" cy="833437"/>
        </p:xfrm>
        <a:graphic>
          <a:graphicData uri="http://schemas.openxmlformats.org/presentationml/2006/ole">
            <p:oleObj spid="_x0000_s72723" name="Формула" r:id="rId8" imgW="2209800" imgH="266700" progId="Equation.3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61" name="Rectangle 2"/>
          <p:cNvSpPr>
            <a:spLocks/>
          </p:cNvSpPr>
          <p:nvPr/>
        </p:nvSpPr>
        <p:spPr bwMode="auto">
          <a:xfrm>
            <a:off x="179388" y="188913"/>
            <a:ext cx="87852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rgbClr val="000099"/>
                </a:solidFill>
                <a:latin typeface="Calibri" pitchFamily="34" charset="0"/>
              </a:rPr>
              <a:t>Результаты иллюстрирует векторная диаграмма</a:t>
            </a:r>
            <a:r>
              <a:rPr lang="ru-RU" sz="4400">
                <a:latin typeface="Calibri" pitchFamily="34" charset="0"/>
              </a:rPr>
              <a:t> </a:t>
            </a:r>
          </a:p>
        </p:txBody>
      </p:sp>
      <p:sp>
        <p:nvSpPr>
          <p:cNvPr id="74762" name="Rectangle 6"/>
          <p:cNvSpPr>
            <a:spLocks noChangeArrowheads="1"/>
          </p:cNvSpPr>
          <p:nvPr/>
        </p:nvSpPr>
        <p:spPr bwMode="auto">
          <a:xfrm>
            <a:off x="0" y="2138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4757" name="Object 5"/>
          <p:cNvGraphicFramePr>
            <a:graphicFrameLocks noChangeAspect="1"/>
          </p:cNvGraphicFramePr>
          <p:nvPr/>
        </p:nvGraphicFramePr>
        <p:xfrm>
          <a:off x="1835150" y="765175"/>
          <a:ext cx="5184775" cy="4489450"/>
        </p:xfrm>
        <a:graphic>
          <a:graphicData uri="http://schemas.openxmlformats.org/presentationml/2006/ole">
            <p:oleObj spid="_x0000_s74757" name="VISIO" r:id="rId3" imgW="2493720" imgH="2151000" progId="Visio.Drawing.11">
              <p:embed/>
            </p:oleObj>
          </a:graphicData>
        </a:graphic>
      </p:graphicFrame>
      <p:sp>
        <p:nvSpPr>
          <p:cNvPr id="74763" name="Rectangle 2"/>
          <p:cNvSpPr>
            <a:spLocks/>
          </p:cNvSpPr>
          <p:nvPr/>
        </p:nvSpPr>
        <p:spPr bwMode="auto">
          <a:xfrm>
            <a:off x="179388" y="5300663"/>
            <a:ext cx="8785225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rgbClr val="660033"/>
                </a:solidFill>
                <a:latin typeface="Calibri" pitchFamily="34" charset="0"/>
              </a:rPr>
              <a:t>Из диаграммы следует, что при коротком замыкании одной фазы напряжения на других фазах возрастают </a:t>
            </a:r>
            <a:br>
              <a:rPr lang="ru-RU" sz="2800" b="1">
                <a:solidFill>
                  <a:srgbClr val="660033"/>
                </a:solidFill>
                <a:latin typeface="Calibri" pitchFamily="34" charset="0"/>
              </a:rPr>
            </a:br>
            <a:r>
              <a:rPr lang="ru-RU" sz="2800" b="1">
                <a:solidFill>
                  <a:srgbClr val="660033"/>
                </a:solidFill>
                <a:latin typeface="Calibri" pitchFamily="34" charset="0"/>
              </a:rPr>
              <a:t>в             раз.</a:t>
            </a:r>
          </a:p>
        </p:txBody>
      </p:sp>
      <p:sp>
        <p:nvSpPr>
          <p:cNvPr id="74764" name="Rectangle 9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4760" name="Object 8"/>
          <p:cNvGraphicFramePr>
            <a:graphicFrameLocks noChangeAspect="1"/>
          </p:cNvGraphicFramePr>
          <p:nvPr/>
        </p:nvGraphicFramePr>
        <p:xfrm>
          <a:off x="4067175" y="5989638"/>
          <a:ext cx="649288" cy="649287"/>
        </p:xfrm>
        <a:graphic>
          <a:graphicData uri="http://schemas.openxmlformats.org/presentationml/2006/ole">
            <p:oleObj spid="_x0000_s74760" name="Формула" r:id="rId4" imgW="253780" imgH="253780" progId="Equation.3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Grp="1"/>
          </p:cNvSpPr>
          <p:nvPr>
            <p:ph type="body" idx="1"/>
          </p:nvPr>
        </p:nvSpPr>
        <p:spPr>
          <a:xfrm>
            <a:off x="179388" y="188913"/>
            <a:ext cx="8785225" cy="6480175"/>
          </a:xfrm>
        </p:spPr>
        <p:txBody>
          <a:bodyPr/>
          <a:lstStyle/>
          <a:p>
            <a:r>
              <a:rPr lang="ru-RU" sz="3600" b="1" smtClean="0">
                <a:solidFill>
                  <a:srgbClr val="FF0000"/>
                </a:solidFill>
              </a:rPr>
              <a:t>Рабочее заземление</a:t>
            </a:r>
            <a:r>
              <a:rPr lang="ru-RU" sz="3600" smtClean="0"/>
              <a:t> </a:t>
            </a:r>
            <a:r>
              <a:rPr lang="ru-RU" sz="3600" b="1" smtClean="0">
                <a:solidFill>
                  <a:srgbClr val="800000"/>
                </a:solidFill>
              </a:rPr>
              <a:t>– это преднамеренное соединение с заземляющим устройством какой-либо точки элемента ЭЭС, необходимое для обеспечения ее работы. </a:t>
            </a:r>
          </a:p>
          <a:p>
            <a:pPr>
              <a:buFont typeface="Arial" charset="0"/>
              <a:buNone/>
            </a:pPr>
            <a:r>
              <a:rPr lang="ru-RU" sz="3600" b="1" smtClean="0">
                <a:solidFill>
                  <a:srgbClr val="800000"/>
                </a:solidFill>
              </a:rPr>
              <a:t>   </a:t>
            </a:r>
            <a:r>
              <a:rPr lang="ru-RU" sz="3600" b="1" smtClean="0">
                <a:solidFill>
                  <a:srgbClr val="000099"/>
                </a:solidFill>
              </a:rPr>
              <a:t>Рабочее заземление обычно осуществляется путем заземления нейтралей обмоток генераторов или силовых трансформаторов.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Grp="1"/>
          </p:cNvSpPr>
          <p:nvPr>
            <p:ph type="body" idx="1"/>
          </p:nvPr>
        </p:nvSpPr>
        <p:spPr>
          <a:xfrm>
            <a:off x="179388" y="188913"/>
            <a:ext cx="8785225" cy="6480175"/>
          </a:xfrm>
        </p:spPr>
        <p:txBody>
          <a:bodyPr/>
          <a:lstStyle/>
          <a:p>
            <a:pPr>
              <a:defRPr/>
            </a:pPr>
            <a:r>
              <a:rPr lang="ru-RU" sz="2800" b="1" smtClean="0">
                <a:solidFill>
                  <a:srgbClr val="FF0000"/>
                </a:solidFill>
              </a:rPr>
              <a:t>Защитное заземление –</a:t>
            </a:r>
            <a:r>
              <a:rPr lang="ru-RU" sz="2800" b="1" smtClean="0"/>
              <a:t> </a:t>
            </a:r>
            <a:r>
              <a:rPr lang="ru-RU" sz="2800" b="1" smtClean="0">
                <a:solidFill>
                  <a:srgbClr val="800000"/>
                </a:solidFill>
              </a:rPr>
              <a:t>заземление металлических нетоковедущих частей и вторичных обмоток измерительных трансформаторов тока и напряжения из соображений безопасности людей.</a:t>
            </a:r>
            <a:r>
              <a:rPr lang="ru-RU" sz="2800" b="1" smtClean="0"/>
              <a:t> </a:t>
            </a:r>
          </a:p>
          <a:p>
            <a:pPr>
              <a:defRPr/>
            </a:pPr>
            <a:r>
              <a:rPr lang="ru-RU" sz="2800" b="1" smtClean="0">
                <a:solidFill>
                  <a:srgbClr val="FF0000"/>
                </a:solidFill>
              </a:rPr>
              <a:t>Грозозащитное заземление –</a:t>
            </a:r>
            <a:r>
              <a:rPr lang="ru-RU" sz="2800" b="1" smtClean="0"/>
              <a:t> </a:t>
            </a:r>
            <a:r>
              <a:rPr lang="ru-RU" sz="2800" b="1" smtClean="0">
                <a:solidFill>
                  <a:srgbClr val="800000"/>
                </a:solidFill>
              </a:rPr>
              <a:t>заземление разрядников и молниеотводов.</a:t>
            </a:r>
          </a:p>
          <a:p>
            <a:pPr>
              <a:buFont typeface="Arial" charset="0"/>
              <a:buNone/>
              <a:defRPr/>
            </a:pPr>
            <a:r>
              <a:rPr lang="ru-RU" sz="2800" b="1" smtClean="0"/>
              <a:t>        </a:t>
            </a:r>
            <a:r>
              <a:rPr lang="ru-RU" sz="28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Способ заземления нейтралей практически не сказывается на нормальном режиме работы сети, но при повреждении фазной изоляции оказывает решающее влияние на режим работы сети: </a:t>
            </a:r>
          </a:p>
          <a:p>
            <a:pPr>
              <a:buFontTx/>
              <a:buChar char="-"/>
              <a:defRPr/>
            </a:pPr>
            <a:r>
              <a:rPr lang="ru-RU" sz="28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 величину тока замыкания на землю и размеры разрушений, вызываемых им в месте повреждения;</a:t>
            </a:r>
          </a:p>
          <a:p>
            <a:pPr>
              <a:buFontTx/>
              <a:buChar char="-"/>
              <a:defRPr/>
            </a:pPr>
            <a:r>
              <a:rPr lang="ru-RU" sz="28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 величину напряжений фаз относительно земли и связанных с ними условий работы изоляции.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>
          <a:xfrm>
            <a:off x="179388" y="188913"/>
            <a:ext cx="8785225" cy="6480175"/>
          </a:xfrm>
        </p:spPr>
        <p:txBody>
          <a:bodyPr/>
          <a:lstStyle/>
          <a:p>
            <a:pPr algn="l">
              <a:defRPr/>
            </a:pPr>
            <a:r>
              <a:rPr lang="ru-RU" sz="28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ru-RU" sz="30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Величина тока замыкания на землю определяет требования, предъявляемые к заземляющим устройствам. </a:t>
            </a:r>
            <a:br>
              <a:rPr lang="ru-RU" sz="30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0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Принятый способ заземления нейтралей обусловливает электрические характеристики аварийного режима.</a:t>
            </a:r>
            <a:br>
              <a:rPr lang="ru-RU" sz="30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0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ru-RU" sz="30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Заземление нейтрали может быть осуществлено:   </a:t>
            </a:r>
            <a:br>
              <a:rPr lang="ru-RU" sz="30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0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- непосредственным соединением</a:t>
            </a:r>
            <a:r>
              <a:rPr lang="ru-RU" sz="30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ru-RU" sz="30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нейтрали с </a:t>
            </a:r>
            <a:br>
              <a:rPr lang="ru-RU" sz="30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0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заземляющим устройством (глухозаземленная </a:t>
            </a:r>
            <a:br>
              <a:rPr lang="ru-RU" sz="30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0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нейтраль);</a:t>
            </a:r>
            <a:br>
              <a:rPr lang="ru-RU" sz="30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0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- через индуктивное сопротивление</a:t>
            </a:r>
            <a:r>
              <a:rPr lang="ru-RU" sz="30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;</a:t>
            </a:r>
            <a:br>
              <a:rPr lang="ru-RU" sz="30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ru-RU" sz="30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 - </a:t>
            </a:r>
            <a:r>
              <a:rPr lang="ru-RU" sz="30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через активное сопротивление.</a:t>
            </a:r>
            <a:r>
              <a:rPr lang="ru-RU" sz="28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sz="400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/>
          </p:nvPr>
        </p:nvSpPr>
        <p:spPr>
          <a:xfrm>
            <a:off x="179388" y="115888"/>
            <a:ext cx="8785225" cy="3241675"/>
          </a:xfrm>
        </p:spPr>
        <p:txBody>
          <a:bodyPr/>
          <a:lstStyle/>
          <a:p>
            <a:pPr>
              <a:defRPr/>
            </a:pPr>
            <a:r>
              <a:rPr lang="ru-RU" sz="28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Эффективность заземления нейтрали по условиям работы изоляции удобно характеризовать отношением максимального напряжения неповрежденной фазы относительно земли при замыкании на землю </a:t>
            </a:r>
            <a:r>
              <a:rPr lang="ru-RU" sz="2800" b="1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Uфз </a:t>
            </a:r>
            <a:r>
              <a:rPr lang="ru-RU" sz="28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 нормальному фазному напряжению </a:t>
            </a:r>
            <a:r>
              <a:rPr lang="ru-RU" sz="2800" b="1" i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Uф</a:t>
            </a:r>
            <a:r>
              <a:rPr lang="ru-RU" sz="28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; это отношение называют коэффициентом эффективности заземления нейтрали:</a:t>
            </a:r>
          </a:p>
        </p:txBody>
      </p:sp>
      <p:sp>
        <p:nvSpPr>
          <p:cNvPr id="39942" name="Rectangle 5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9940" name="Object 4"/>
          <p:cNvGraphicFramePr>
            <a:graphicFrameLocks noChangeAspect="1"/>
          </p:cNvGraphicFramePr>
          <p:nvPr/>
        </p:nvGraphicFramePr>
        <p:xfrm>
          <a:off x="2916238" y="3357563"/>
          <a:ext cx="3311525" cy="858837"/>
        </p:xfrm>
        <a:graphic>
          <a:graphicData uri="http://schemas.openxmlformats.org/presentationml/2006/ole">
            <p:oleObj spid="_x0000_s39940" name="Формула" r:id="rId3" imgW="1028254" imgH="266584" progId="Equation.3">
              <p:embed/>
            </p:oleObj>
          </a:graphicData>
        </a:graphic>
      </p:graphicFrame>
      <p:sp>
        <p:nvSpPr>
          <p:cNvPr id="2" name="Rectangle 6"/>
          <p:cNvSpPr>
            <a:spLocks/>
          </p:cNvSpPr>
          <p:nvPr/>
        </p:nvSpPr>
        <p:spPr bwMode="auto">
          <a:xfrm>
            <a:off x="179388" y="4149725"/>
            <a:ext cx="8785225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Если </a:t>
            </a:r>
            <a:r>
              <a:rPr lang="ru-RU" sz="28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КЗ ≤ </a:t>
            </a: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1,4</a:t>
            </a:r>
            <a:r>
              <a:rPr lang="ru-RU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, то такое заземление нейтрали называют эффективным, а сеть – эффективно заземленной. Это имеет место, если нейтрали всех или некоторых обмоток электрических машин, объединенных сетями одного напряжения, заземлены наглухо или через небольшое индуктивное сопротивление.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defRPr/>
            </a:pPr>
            <a:r>
              <a:rPr lang="ru-RU" sz="32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К</a:t>
            </a:r>
            <a:r>
              <a:rPr lang="ru-RU" sz="3200" b="1" smtClean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оэффициент эффективности заземления нейтрали</a:t>
            </a:r>
          </a:p>
        </p:txBody>
      </p:sp>
      <p:sp>
        <p:nvSpPr>
          <p:cNvPr id="40975" name="Rectangle 3"/>
          <p:cNvSpPr>
            <a:spLocks noChangeArrowheads="1"/>
          </p:cNvSpPr>
          <p:nvPr/>
        </p:nvSpPr>
        <p:spPr bwMode="auto">
          <a:xfrm>
            <a:off x="0" y="2638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250825" y="3429000"/>
          <a:ext cx="8713788" cy="3090863"/>
        </p:xfrm>
        <a:graphic>
          <a:graphicData uri="http://schemas.openxmlformats.org/presentationml/2006/ole">
            <p:oleObj spid="_x0000_s40962" name="VISIO" r:id="rId3" imgW="3565440" imgH="1262880" progId="Visio.Drawing.11">
              <p:embed/>
            </p:oleObj>
          </a:graphicData>
        </a:graphic>
      </p:graphicFrame>
      <p:sp>
        <p:nvSpPr>
          <p:cNvPr id="40976" name="Rectangle 6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0965" name="Object 5"/>
          <p:cNvGraphicFramePr>
            <a:graphicFrameLocks noChangeAspect="1"/>
          </p:cNvGraphicFramePr>
          <p:nvPr/>
        </p:nvGraphicFramePr>
        <p:xfrm>
          <a:off x="3059113" y="908050"/>
          <a:ext cx="2879725" cy="746125"/>
        </p:xfrm>
        <a:graphic>
          <a:graphicData uri="http://schemas.openxmlformats.org/presentationml/2006/ole">
            <p:oleObj spid="_x0000_s40965" name="Формула" r:id="rId4" imgW="1028254" imgH="266584" progId="Equation.3">
              <p:embed/>
            </p:oleObj>
          </a:graphicData>
        </a:graphic>
      </p:graphicFrame>
      <p:sp>
        <p:nvSpPr>
          <p:cNvPr id="2" name="Rectangle 2"/>
          <p:cNvSpPr>
            <a:spLocks/>
          </p:cNvSpPr>
          <p:nvPr/>
        </p:nvSpPr>
        <p:spPr bwMode="auto">
          <a:xfrm>
            <a:off x="468313" y="1773238"/>
            <a:ext cx="4751387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ru-RU"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Изолированная нейтраль</a:t>
            </a:r>
          </a:p>
        </p:txBody>
      </p:sp>
      <p:sp>
        <p:nvSpPr>
          <p:cNvPr id="3" name="Rectangle 2"/>
          <p:cNvSpPr>
            <a:spLocks/>
          </p:cNvSpPr>
          <p:nvPr/>
        </p:nvSpPr>
        <p:spPr bwMode="auto">
          <a:xfrm>
            <a:off x="468313" y="2492375"/>
            <a:ext cx="381635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defRPr/>
            </a:pPr>
            <a:r>
              <a:rPr lang="ru-RU" sz="32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Глухозаземлённая нейтраль</a:t>
            </a:r>
          </a:p>
        </p:txBody>
      </p:sp>
      <p:sp>
        <p:nvSpPr>
          <p:cNvPr id="40979" name="Rectangle 10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0969" name="Object 9"/>
          <p:cNvGraphicFramePr>
            <a:graphicFrameLocks noChangeAspect="1"/>
          </p:cNvGraphicFramePr>
          <p:nvPr/>
        </p:nvGraphicFramePr>
        <p:xfrm>
          <a:off x="5364163" y="1484313"/>
          <a:ext cx="3311525" cy="1343025"/>
        </p:xfrm>
        <a:graphic>
          <a:graphicData uri="http://schemas.openxmlformats.org/presentationml/2006/ole">
            <p:oleObj spid="_x0000_s40969" name="Формула" r:id="rId5" imgW="1054100" imgH="431800" progId="Equation.3">
              <p:embed/>
            </p:oleObj>
          </a:graphicData>
        </a:graphic>
      </p:graphicFrame>
      <p:sp>
        <p:nvSpPr>
          <p:cNvPr id="40980" name="Rectangle 12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0981" name="Rectangle 14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0973" name="Object 13"/>
          <p:cNvGraphicFramePr>
            <a:graphicFrameLocks noChangeAspect="1"/>
          </p:cNvGraphicFramePr>
          <p:nvPr/>
        </p:nvGraphicFramePr>
        <p:xfrm>
          <a:off x="4211638" y="2628900"/>
          <a:ext cx="1944687" cy="717550"/>
        </p:xfrm>
        <a:graphic>
          <a:graphicData uri="http://schemas.openxmlformats.org/presentationml/2006/ole">
            <p:oleObj spid="_x0000_s40973" name="Формула" r:id="rId6" imgW="622030" imgH="228501" progId="Equation.3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>
          <a:xfrm>
            <a:off x="179388" y="274638"/>
            <a:ext cx="8785225" cy="6394450"/>
          </a:xfrm>
        </p:spPr>
        <p:txBody>
          <a:bodyPr/>
          <a:lstStyle/>
          <a:p>
            <a:pPr>
              <a:defRPr/>
            </a:pPr>
            <a:r>
              <a:rPr lang="ru-RU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эффективно заземленных сетях нарушение изоляции на землю означает КЗ, сопровождающееся протеканием больших аварийных токов. Поврежденный участок подлежит быстрому автоматическому отключению устройствами релейной защиты с последующим АПВ.</a:t>
            </a:r>
            <a:r>
              <a:rPr lang="ru-RU" sz="2400" smtClean="0"/>
              <a:t> </a:t>
            </a:r>
            <a:br>
              <a:rPr lang="ru-RU" sz="2400" smtClean="0"/>
            </a:br>
            <a:r>
              <a:rPr lang="ru-RU" sz="32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Если нейтраль заземлена через большое индуктивное сопротивление, величина которого примерно равна результирующему емкостному сопротивлению системы, то такое заземление нейтрали называют резонансным, а сеть – резонансно заземленной.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/>
          </p:cNvSpPr>
          <p:nvPr>
            <p:ph type="title"/>
          </p:nvPr>
        </p:nvSpPr>
        <p:spPr>
          <a:xfrm>
            <a:off x="179388" y="1125538"/>
            <a:ext cx="8785225" cy="4824412"/>
          </a:xfrm>
        </p:spPr>
        <p:txBody>
          <a:bodyPr/>
          <a:lstStyle/>
          <a:p>
            <a:r>
              <a:rPr lang="ru-RU" sz="3000" b="1" smtClean="0">
                <a:solidFill>
                  <a:srgbClr val="000099"/>
                </a:solidFill>
              </a:rPr>
              <a:t>В резонансно заземленных сетях ток в месте нарушения изоляции и перенапряжения, возникающих при дуговых замыканиях на землю, ограничивают до безопасных значений. Поэтому не требуется немедленного (автоматического) отключения поврежденного участка, который может быть оставлен на некоторое время в работе (не более двух часов), что позволяет снизить требования к резервированию питания потребителей от сети.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FFFFFF"/>
    </a:accent3>
    <a:accent4>
      <a:srgbClr val="000000"/>
    </a:accent4>
    <a:accent5>
      <a:srgbClr val="F6C0AA"/>
    </a:accent5>
    <a:accent6>
      <a:srgbClr val="902430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1926</TotalTime>
  <Words>951</Words>
  <Application>Microsoft Office PowerPoint</Application>
  <PresentationFormat>Экран (4:3)</PresentationFormat>
  <Paragraphs>78</Paragraphs>
  <Slides>27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30" baseType="lpstr">
      <vt:lpstr>Тема Office</vt:lpstr>
      <vt:lpstr>Формула</vt:lpstr>
      <vt:lpstr>VISIO</vt:lpstr>
      <vt:lpstr>КУРС ЛЕКЦИЙ по учебной дисциплине  «Переходные процессы в  электроэнергетических системах»</vt:lpstr>
      <vt:lpstr>Вопрос 1. Общие понятия и определения</vt:lpstr>
      <vt:lpstr>Слайд 3</vt:lpstr>
      <vt:lpstr>Слайд 4</vt:lpstr>
      <vt:lpstr>     Величина тока замыкания на землю определяет требования, предъявляемые к заземляющим устройствам.        Принятый способ заземления нейтралей обусловливает электрические характеристики аварийного режима.    Заземление нейтрали может быть осуществлено:       - непосредственным соединением нейтрали с        заземляющим устройством (глухозаземленная        нейтраль);    - через индуктивное сопротивление;   - через активное сопротивление. </vt:lpstr>
      <vt:lpstr>Эффективность заземления нейтрали по условиям работы изоляции удобно характеризовать отношением максимального напряжения неповрежденной фазы относительно земли при замыкании на землю Uфз к нормальному фазному напряжению Uф; это отношение называют коэффициентом эффективности заземления нейтрали:</vt:lpstr>
      <vt:lpstr>Коэффициент эффективности заземления нейтрали</vt:lpstr>
      <vt:lpstr>В эффективно заземленных сетях нарушение изоляции на землю означает КЗ, сопровождающееся протеканием больших аварийных токов. Поврежденный участок подлежит быстрому автоматическому отключению устройствами релейной защиты с последующим АПВ.  Если нейтраль заземлена через большое индуктивное сопротивление, величина которого примерно равна результирующему емкостному сопротивлению системы, то такое заземление нейтрали называют резонансным, а сеть – резонансно заземленной.</vt:lpstr>
      <vt:lpstr>В резонансно заземленных сетях ток в месте нарушения изоляции и перенапряжения, возникающих при дуговых замыканиях на землю, ограничивают до безопасных значений. Поэтому не требуется немедленного (автоматического) отключения поврежденного участка, который может быть оставлен на некоторое время в работе (не более двух часов), что позволяет снизить требования к резервированию питания потребителей от сети.</vt:lpstr>
      <vt:lpstr>Каждый способ заземления нейтрали имеет свои достоинства и недостатки, которые в сетях разных напряжений при разной суммарной протяженности сетей проявляются в той или иной степени. Поэтому универсального решения назвать нельзя.  При напряжениях (110 кВ и выше) целесообразно применять эффективное заземление нейтрали, а при средних напряжениях (до 35 кВ включительно) – резонансное заземление нейтрали или при малой суммарной протяженности сетей – оставлять нейтрали незаземленными.</vt:lpstr>
      <vt:lpstr>К несимметричным неполнофазным замыканиям относятся:</vt:lpstr>
      <vt:lpstr>     При несимметричном режиме, наряду с токами прямой последовательности, наводятся токи обратной и нулевой последовательности как первой, так и высших гармоник, но обычно учитываются лишь основные гармоники токов и напряжений.      Это допущение позволяет для расчёта переходного процесса несимметричного КЗ использовать известный в электротехнике метод симметричных составляющих.        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sh_ik</cp:lastModifiedBy>
  <cp:revision>204</cp:revision>
  <dcterms:created xsi:type="dcterms:W3CDTF">2012-09-03T06:45:03Z</dcterms:created>
  <dcterms:modified xsi:type="dcterms:W3CDTF">2022-05-14T07:57:28Z</dcterms:modified>
</cp:coreProperties>
</file>